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7" r:id="rId4"/>
    <p:sldId id="279" r:id="rId5"/>
    <p:sldId id="280" r:id="rId6"/>
    <p:sldId id="281" r:id="rId7"/>
    <p:sldId id="260" r:id="rId8"/>
    <p:sldId id="289" r:id="rId9"/>
    <p:sldId id="282" r:id="rId10"/>
    <p:sldId id="283" r:id="rId11"/>
    <p:sldId id="285" r:id="rId12"/>
    <p:sldId id="287" r:id="rId13"/>
    <p:sldId id="288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C6496"/>
    <a:srgbClr val="073763"/>
    <a:srgbClr val="E6E6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-2664" y="-1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AB568-B6A5-4009-AF40-CF0B18A5EDDC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1A6CD-38C7-4FB6-8371-570373233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0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68820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57719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6401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2858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5ACE04-E13C-4837-B6DD-B388E7CAA0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42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ga7274a182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Google Shape;2139;ga7274a182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7274a1822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7274a1822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6407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a7274a182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a7274a182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5748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7274a1822_0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7274a1822_0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16348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a7274a182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a7274a182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20091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2124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a7274a182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a7274a182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7270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02000" y="1507567"/>
            <a:ext cx="838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936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771926" y="-1243423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9154501" y="-948366"/>
            <a:ext cx="4789567" cy="40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 cstate="print">
            <a:alphaModFix amt="67000"/>
          </a:blip>
          <a:stretch>
            <a:fillRect/>
          </a:stretch>
        </p:blipFill>
        <p:spPr>
          <a:xfrm rot="5400000" flipH="1">
            <a:off x="-2495614" y="-475433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185660" y="4574077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 cstate="print">
            <a:alphaModFix amt="82000"/>
          </a:blip>
          <a:stretch>
            <a:fillRect/>
          </a:stretch>
        </p:blipFill>
        <p:spPr>
          <a:xfrm rot="10670981">
            <a:off x="9279769" y="4030032"/>
            <a:ext cx="4843833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509308" y="3734683"/>
            <a:ext cx="1792465" cy="3292904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9482818" y="-485754"/>
            <a:ext cx="1792465" cy="2660436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6391466" y="6091832"/>
            <a:ext cx="3020109" cy="288777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137918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655945" y="-1313387"/>
            <a:ext cx="4396520" cy="303551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11299750" y="5773581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56016" y="-841790"/>
            <a:ext cx="1792464" cy="2660443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024386">
            <a:off x="9541618" y="-1524503"/>
            <a:ext cx="3859839" cy="345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rot="-7120613" flipH="1">
            <a:off x="7074221" y="-2344466"/>
            <a:ext cx="3859835" cy="345776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4226708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7582057" y="4556535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7596701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849709" y="4592268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849709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4226708" y="2222667"/>
            <a:ext cx="138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554699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5546996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8917841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8917837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533567" y="3601201"/>
            <a:ext cx="3367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8918200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8918220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2163557" y="43565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2163559" y="4763861"/>
            <a:ext cx="24280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2163557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2163559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5546991" y="1986733"/>
            <a:ext cx="2428000" cy="6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5547011" y="2388733"/>
            <a:ext cx="24280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960000" y="456699"/>
            <a:ext cx="1027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9605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77598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11179250" y="-1061986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9143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4" name="Google Shape;924;p16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925" name="Google Shape;925;p16"/>
          <p:cNvSpPr/>
          <p:nvPr/>
        </p:nvSpPr>
        <p:spPr>
          <a:xfrm rot="231922" flipH="1">
            <a:off x="9959009" y="-86049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316436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50913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2241034" y="-5632926"/>
            <a:ext cx="21573068" cy="18600449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 cstate="print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3053400" y="410144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2140200" y="2062711"/>
            <a:ext cx="7911600" cy="24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2531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9600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9600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4538400" y="3448288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4538400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8133867" y="3448279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8133867" y="4428172"/>
            <a:ext cx="3115200" cy="11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2806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>
            <a:spLocks noGrp="1"/>
          </p:cNvSpPr>
          <p:nvPr>
            <p:ph type="title"/>
          </p:nvPr>
        </p:nvSpPr>
        <p:spPr>
          <a:xfrm>
            <a:off x="1633101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1"/>
          </p:nvPr>
        </p:nvSpPr>
        <p:spPr>
          <a:xfrm>
            <a:off x="1633105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title" idx="2"/>
          </p:nvPr>
        </p:nvSpPr>
        <p:spPr>
          <a:xfrm>
            <a:off x="7769216" y="191394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3"/>
          </p:nvPr>
        </p:nvSpPr>
        <p:spPr>
          <a:xfrm>
            <a:off x="7769219" y="2552872"/>
            <a:ext cx="28360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title" idx="4"/>
          </p:nvPr>
        </p:nvSpPr>
        <p:spPr>
          <a:xfrm>
            <a:off x="1633101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5"/>
          </p:nvPr>
        </p:nvSpPr>
        <p:spPr>
          <a:xfrm>
            <a:off x="1633105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title" idx="6"/>
          </p:nvPr>
        </p:nvSpPr>
        <p:spPr>
          <a:xfrm>
            <a:off x="7769152" y="3927668"/>
            <a:ext cx="283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subTitle" idx="7"/>
          </p:nvPr>
        </p:nvSpPr>
        <p:spPr>
          <a:xfrm>
            <a:off x="7769219" y="4631560"/>
            <a:ext cx="28360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1" name="Google Shape;1181;p20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182" name="Google Shape;1182;p20"/>
          <p:cNvSpPr/>
          <p:nvPr/>
        </p:nvSpPr>
        <p:spPr>
          <a:xfrm rot="3176794">
            <a:off x="10280795" y="5421313"/>
            <a:ext cx="3019981" cy="288765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381050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2264823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2264823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6124315" y="1866732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6124315" y="2687293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2264823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2264823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6124315" y="4005876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6124315" y="4826168"/>
            <a:ext cx="3822800" cy="1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 cstate="print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 cstate="print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 cstate="print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2024290" y="4037193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677036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41634" y="-1956213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34334" y="-1025166"/>
            <a:ext cx="1792489" cy="2660436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6814727" flipH="1">
            <a:off x="9939023" y="-1577075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5820172" y="5642071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10249169" y="5121997"/>
            <a:ext cx="1792475" cy="3292860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7" name="Google Shape;1347;p22"/>
          <p:cNvSpPr txBox="1">
            <a:spLocks noGrp="1"/>
          </p:cNvSpPr>
          <p:nvPr>
            <p:ph type="title"/>
          </p:nvPr>
        </p:nvSpPr>
        <p:spPr>
          <a:xfrm>
            <a:off x="973767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48" name="Google Shape;1348;p22"/>
          <p:cNvSpPr txBox="1">
            <a:spLocks noGrp="1"/>
          </p:cNvSpPr>
          <p:nvPr>
            <p:ph type="subTitle" idx="1"/>
          </p:nvPr>
        </p:nvSpPr>
        <p:spPr>
          <a:xfrm>
            <a:off x="973767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2"/>
          <p:cNvSpPr txBox="1">
            <a:spLocks noGrp="1"/>
          </p:cNvSpPr>
          <p:nvPr>
            <p:ph type="title" idx="2"/>
          </p:nvPr>
        </p:nvSpPr>
        <p:spPr>
          <a:xfrm>
            <a:off x="4540435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0" name="Google Shape;1350;p22"/>
          <p:cNvSpPr txBox="1">
            <a:spLocks noGrp="1"/>
          </p:cNvSpPr>
          <p:nvPr>
            <p:ph type="subTitle" idx="3"/>
          </p:nvPr>
        </p:nvSpPr>
        <p:spPr>
          <a:xfrm>
            <a:off x="4540435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2"/>
          <p:cNvSpPr txBox="1">
            <a:spLocks noGrp="1"/>
          </p:cNvSpPr>
          <p:nvPr>
            <p:ph type="title" idx="4"/>
          </p:nvPr>
        </p:nvSpPr>
        <p:spPr>
          <a:xfrm>
            <a:off x="8101711" y="4707069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2" name="Google Shape;1352;p22"/>
          <p:cNvSpPr txBox="1">
            <a:spLocks noGrp="1"/>
          </p:cNvSpPr>
          <p:nvPr>
            <p:ph type="subTitle" idx="5"/>
          </p:nvPr>
        </p:nvSpPr>
        <p:spPr>
          <a:xfrm>
            <a:off x="8101711" y="5221133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3" name="Google Shape;1353;p22"/>
          <p:cNvSpPr txBox="1">
            <a:spLocks noGrp="1"/>
          </p:cNvSpPr>
          <p:nvPr>
            <p:ph type="ctrTitle" idx="6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354" name="Google Shape;1354;p22"/>
          <p:cNvSpPr txBox="1">
            <a:spLocks noGrp="1"/>
          </p:cNvSpPr>
          <p:nvPr>
            <p:ph type="title" idx="7"/>
          </p:nvPr>
        </p:nvSpPr>
        <p:spPr>
          <a:xfrm>
            <a:off x="973767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5" name="Google Shape;1355;p22"/>
          <p:cNvSpPr txBox="1">
            <a:spLocks noGrp="1"/>
          </p:cNvSpPr>
          <p:nvPr>
            <p:ph type="subTitle" idx="8"/>
          </p:nvPr>
        </p:nvSpPr>
        <p:spPr>
          <a:xfrm>
            <a:off x="973767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22"/>
          <p:cNvSpPr txBox="1">
            <a:spLocks noGrp="1"/>
          </p:cNvSpPr>
          <p:nvPr>
            <p:ph type="title" idx="9"/>
          </p:nvPr>
        </p:nvSpPr>
        <p:spPr>
          <a:xfrm>
            <a:off x="4540435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7" name="Google Shape;1357;p22"/>
          <p:cNvSpPr txBox="1">
            <a:spLocks noGrp="1"/>
          </p:cNvSpPr>
          <p:nvPr>
            <p:ph type="subTitle" idx="13"/>
          </p:nvPr>
        </p:nvSpPr>
        <p:spPr>
          <a:xfrm>
            <a:off x="4540435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2"/>
          <p:cNvSpPr txBox="1">
            <a:spLocks noGrp="1"/>
          </p:cNvSpPr>
          <p:nvPr>
            <p:ph type="title" idx="14"/>
          </p:nvPr>
        </p:nvSpPr>
        <p:spPr>
          <a:xfrm>
            <a:off x="8101711" y="2418127"/>
            <a:ext cx="31152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9" name="Google Shape;1359;p22"/>
          <p:cNvSpPr txBox="1">
            <a:spLocks noGrp="1"/>
          </p:cNvSpPr>
          <p:nvPr>
            <p:ph type="subTitle" idx="15"/>
          </p:nvPr>
        </p:nvSpPr>
        <p:spPr>
          <a:xfrm>
            <a:off x="8101711" y="2927884"/>
            <a:ext cx="3115200" cy="10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9168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460233" y="4344106"/>
            <a:ext cx="10878208" cy="405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5838991" y="-3287032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630841" y="3594449"/>
            <a:ext cx="1792465" cy="3292904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3528000" y="4152183"/>
            <a:ext cx="5136000" cy="1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3528000" y="3458981"/>
            <a:ext cx="5136000" cy="10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1067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3528000" y="1192233"/>
            <a:ext cx="5136000" cy="270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="" xmlns:p14="http://schemas.microsoft.com/office/powerpoint/2010/main" val="388396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9964609" y="-8582942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9696463" y="4574090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11272432" y="5505137"/>
            <a:ext cx="1792489" cy="2660436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734746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>
            <a:spLocks noGrp="1"/>
          </p:cNvSpPr>
          <p:nvPr>
            <p:ph type="title" hasCustomPrompt="1"/>
          </p:nvPr>
        </p:nvSpPr>
        <p:spPr>
          <a:xfrm>
            <a:off x="4054596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>
            <a:spLocks noGrp="1"/>
          </p:cNvSpPr>
          <p:nvPr>
            <p:ph type="subTitle" idx="1"/>
          </p:nvPr>
        </p:nvSpPr>
        <p:spPr>
          <a:xfrm>
            <a:off x="6094403" y="4394633"/>
            <a:ext cx="2551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title" idx="2" hasCustomPrompt="1"/>
          </p:nvPr>
        </p:nvSpPr>
        <p:spPr>
          <a:xfrm>
            <a:off x="6612803" y="2656100"/>
            <a:ext cx="1514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>
            <a:spLocks noGrp="1"/>
          </p:cNvSpPr>
          <p:nvPr>
            <p:ph type="subTitle" idx="3"/>
          </p:nvPr>
        </p:nvSpPr>
        <p:spPr>
          <a:xfrm>
            <a:off x="3527596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 txBox="1">
            <a:spLocks noGrp="1"/>
          </p:cNvSpPr>
          <p:nvPr>
            <p:ph type="title" idx="4" hasCustomPrompt="1"/>
          </p:nvPr>
        </p:nvSpPr>
        <p:spPr>
          <a:xfrm>
            <a:off x="9235267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>
            <a:spLocks noGrp="1"/>
          </p:cNvSpPr>
          <p:nvPr>
            <p:ph type="subTitle" idx="5"/>
          </p:nvPr>
        </p:nvSpPr>
        <p:spPr>
          <a:xfrm>
            <a:off x="8677267" y="4394633"/>
            <a:ext cx="256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4"/>
          <p:cNvSpPr txBox="1">
            <a:spLocks noGrp="1"/>
          </p:cNvSpPr>
          <p:nvPr>
            <p:ph type="title" idx="6" hasCustomPrompt="1"/>
          </p:nvPr>
        </p:nvSpPr>
        <p:spPr>
          <a:xfrm>
            <a:off x="1528213" y="2656100"/>
            <a:ext cx="144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>
            <a:spLocks noGrp="1"/>
          </p:cNvSpPr>
          <p:nvPr>
            <p:ph type="subTitle" idx="7"/>
          </p:nvPr>
        </p:nvSpPr>
        <p:spPr>
          <a:xfrm>
            <a:off x="966013" y="4394633"/>
            <a:ext cx="25684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4"/>
          <p:cNvSpPr txBox="1">
            <a:spLocks noGrp="1"/>
          </p:cNvSpPr>
          <p:nvPr>
            <p:ph type="subTitle" idx="8"/>
          </p:nvPr>
        </p:nvSpPr>
        <p:spPr>
          <a:xfrm>
            <a:off x="96301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4"/>
          <p:cNvSpPr txBox="1">
            <a:spLocks noGrp="1"/>
          </p:cNvSpPr>
          <p:nvPr>
            <p:ph type="subTitle" idx="9"/>
          </p:nvPr>
        </p:nvSpPr>
        <p:spPr>
          <a:xfrm>
            <a:off x="3524596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4"/>
          <p:cNvSpPr txBox="1">
            <a:spLocks noGrp="1"/>
          </p:cNvSpPr>
          <p:nvPr>
            <p:ph type="subTitle" idx="13"/>
          </p:nvPr>
        </p:nvSpPr>
        <p:spPr>
          <a:xfrm>
            <a:off x="6082803" y="4843595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4"/>
          <p:cNvSpPr txBox="1">
            <a:spLocks noGrp="1"/>
          </p:cNvSpPr>
          <p:nvPr>
            <p:ph type="subTitle" idx="14"/>
          </p:nvPr>
        </p:nvSpPr>
        <p:spPr>
          <a:xfrm>
            <a:off x="8670067" y="4843600"/>
            <a:ext cx="2574400" cy="10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24"/>
          <p:cNvSpPr txBox="1">
            <a:spLocks noGrp="1"/>
          </p:cNvSpPr>
          <p:nvPr>
            <p:ph type="ctrTitle" idx="15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46124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725367" y="4160508"/>
            <a:ext cx="3048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7253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4196373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4317373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7712868" y="4160508"/>
            <a:ext cx="3290000" cy="6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7833867" y="4572793"/>
            <a:ext cx="3048000" cy="11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4600173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8116668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1008167" y="3122301"/>
            <a:ext cx="24824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2188737" y="-2293211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612769" y="-1362163"/>
            <a:ext cx="1792489" cy="2660436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4990199" flipH="1">
            <a:off x="-1503147" y="5478162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rot="4990199" flipH="1">
            <a:off x="9743487" y="-1229354"/>
            <a:ext cx="3859827" cy="345776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9722017" y="5422512"/>
            <a:ext cx="3019969" cy="28876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801937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4" name="Google Shape;1664;p27"/>
          <p:cNvSpPr txBox="1">
            <a:spLocks noGrp="1"/>
          </p:cNvSpPr>
          <p:nvPr>
            <p:ph type="title"/>
          </p:nvPr>
        </p:nvSpPr>
        <p:spPr>
          <a:xfrm>
            <a:off x="976500" y="2157560"/>
            <a:ext cx="51196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5" name="Google Shape;1665;p27"/>
          <p:cNvSpPr txBox="1">
            <a:spLocks noGrp="1"/>
          </p:cNvSpPr>
          <p:nvPr>
            <p:ph type="subTitle" idx="1"/>
          </p:nvPr>
        </p:nvSpPr>
        <p:spPr>
          <a:xfrm>
            <a:off x="976500" y="2921600"/>
            <a:ext cx="10255600" cy="27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6" name="Google Shape;1666;p27"/>
          <p:cNvSpPr txBox="1">
            <a:spLocks noGrp="1"/>
          </p:cNvSpPr>
          <p:nvPr>
            <p:ph type="ctrTitle" idx="2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667" name="Google Shape;1667;p27"/>
          <p:cNvSpPr/>
          <p:nvPr/>
        </p:nvSpPr>
        <p:spPr>
          <a:xfrm rot="9899989">
            <a:off x="10448182" y="54301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3914072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28"/>
          <p:cNvSpPr txBox="1">
            <a:spLocks noGrp="1"/>
          </p:cNvSpPr>
          <p:nvPr>
            <p:ph type="title"/>
          </p:nvPr>
        </p:nvSpPr>
        <p:spPr>
          <a:xfrm>
            <a:off x="9765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10" name="Google Shape;1710;p28"/>
          <p:cNvSpPr txBox="1">
            <a:spLocks noGrp="1"/>
          </p:cNvSpPr>
          <p:nvPr>
            <p:ph type="subTitle" idx="1"/>
          </p:nvPr>
        </p:nvSpPr>
        <p:spPr>
          <a:xfrm>
            <a:off x="633567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1" name="Google Shape;1711;p28"/>
          <p:cNvSpPr txBox="1">
            <a:spLocks noGrp="1"/>
          </p:cNvSpPr>
          <p:nvPr>
            <p:ph type="title" idx="2"/>
          </p:nvPr>
        </p:nvSpPr>
        <p:spPr>
          <a:xfrm>
            <a:off x="6104200" y="2183327"/>
            <a:ext cx="511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12" name="Google Shape;1712;p28"/>
          <p:cNvSpPr txBox="1">
            <a:spLocks noGrp="1"/>
          </p:cNvSpPr>
          <p:nvPr>
            <p:ph type="subTitle" idx="3"/>
          </p:nvPr>
        </p:nvSpPr>
        <p:spPr>
          <a:xfrm>
            <a:off x="6104200" y="2926433"/>
            <a:ext cx="5462400" cy="3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3" name="Google Shape;1713;p28"/>
          <p:cNvSpPr txBox="1">
            <a:spLocks noGrp="1"/>
          </p:cNvSpPr>
          <p:nvPr>
            <p:ph type="ctrTitle" idx="4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5992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5" name="Google Shape;1835;p3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10272000" cy="18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836" name="Google Shape;1836;p30"/>
          <p:cNvSpPr txBox="1">
            <a:spLocks noGrp="1"/>
          </p:cNvSpPr>
          <p:nvPr>
            <p:ph type="subTitle" idx="1"/>
          </p:nvPr>
        </p:nvSpPr>
        <p:spPr>
          <a:xfrm>
            <a:off x="960000" y="3471931"/>
            <a:ext cx="10272000" cy="1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37" name="Google Shape;1837;p30"/>
          <p:cNvSpPr txBox="1"/>
          <p:nvPr/>
        </p:nvSpPr>
        <p:spPr>
          <a:xfrm>
            <a:off x="3528000" y="4838639"/>
            <a:ext cx="51360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Freepik</a:t>
            </a: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761849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664787" y="3376285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2317747" y="5442419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8954820" y="-330848"/>
            <a:ext cx="5643664" cy="21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2174651" y="191851"/>
            <a:ext cx="7842701" cy="6474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223941" y="4107949"/>
            <a:ext cx="1792465" cy="3292904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7427424" y="-3217383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590547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93491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555393" y="-1694293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20576" y="-763246"/>
            <a:ext cx="1792489" cy="2660436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10146557" y="-146354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3330598" y="5983034"/>
            <a:ext cx="10141079" cy="3776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832500" y="4650153"/>
            <a:ext cx="1792503" cy="329287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1820442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9284415" y="-841084"/>
            <a:ext cx="4789568" cy="40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255259" y="5505177"/>
            <a:ext cx="4396519" cy="3035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10702018" y="-244454"/>
            <a:ext cx="1792465" cy="2660436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6089274" y="-3362066"/>
            <a:ext cx="6165365" cy="967595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rot="7675040">
            <a:off x="3559889" y="-2021551"/>
            <a:ext cx="3859836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 cstate="print">
            <a:alphaModFix amt="74000"/>
          </a:blip>
          <a:stretch>
            <a:fillRect/>
          </a:stretch>
        </p:blipFill>
        <p:spPr>
          <a:xfrm rot="-9631575" flipH="1">
            <a:off x="-2004313" y="-1640565"/>
            <a:ext cx="3859832" cy="345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5879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960000" y="1407800"/>
            <a:ext cx="10272000" cy="46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10211707" y="-1454989"/>
            <a:ext cx="4396519" cy="30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 cstate="print">
            <a:alphaModFix amt="67000"/>
          </a:blip>
          <a:stretch>
            <a:fillRect/>
          </a:stretch>
        </p:blipFill>
        <p:spPr>
          <a:xfrm rot="5400000" flipH="1">
            <a:off x="9488020" y="-687000"/>
            <a:ext cx="3859833" cy="34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2612859" y="3217378"/>
            <a:ext cx="4396521" cy="3035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 cstate="print">
            <a:alphaModFix amt="82000"/>
          </a:blip>
          <a:stretch>
            <a:fillRect/>
          </a:stretch>
        </p:blipFill>
        <p:spPr>
          <a:xfrm rot="7617396">
            <a:off x="9542103" y="4566999"/>
            <a:ext cx="4843832" cy="399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832493" y="2199445"/>
            <a:ext cx="1792503" cy="2660416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10749149" y="5193893"/>
            <a:ext cx="3020148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1272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10274022" y="-797758"/>
            <a:ext cx="4396519" cy="3035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1070161" y="5722378"/>
            <a:ext cx="10141072" cy="377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778618" y="6166780"/>
            <a:ext cx="3020020" cy="288769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367030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subTitle" idx="1"/>
          </p:nvPr>
        </p:nvSpPr>
        <p:spPr>
          <a:xfrm>
            <a:off x="2592449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2"/>
          </p:nvPr>
        </p:nvSpPr>
        <p:spPr>
          <a:xfrm>
            <a:off x="18422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3"/>
          </p:nvPr>
        </p:nvSpPr>
        <p:spPr>
          <a:xfrm flipH="1">
            <a:off x="7556353" y="4224457"/>
            <a:ext cx="2043200" cy="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4"/>
          </p:nvPr>
        </p:nvSpPr>
        <p:spPr>
          <a:xfrm flipH="1">
            <a:off x="6806151" y="4745777"/>
            <a:ext cx="3543600" cy="13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>
          <a:blip r:embed="rId2" cstate="print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 cstate="print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 cstate="print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5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295" name="Google Shape;295;p5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5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2045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3947816" y="1815405"/>
            <a:ext cx="4296405" cy="29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 cstate="print">
            <a:alphaModFix amt="47000"/>
          </a:blip>
          <a:stretch>
            <a:fillRect/>
          </a:stretch>
        </p:blipFill>
        <p:spPr>
          <a:xfrm rot="1331770">
            <a:off x="-2637019" y="5095932"/>
            <a:ext cx="3986536" cy="329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978526" y="5167512"/>
            <a:ext cx="1792479" cy="2660411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flipH="1">
            <a:off x="10412592" y="551955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 cstate="print">
            <a:alphaModFix amt="62000"/>
          </a:blip>
          <a:stretch>
            <a:fillRect/>
          </a:stretch>
        </p:blipFill>
        <p:spPr>
          <a:xfrm rot="9368145" flipH="1">
            <a:off x="-2012207" y="-1661342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11556183" y="-1506452"/>
            <a:ext cx="1792503" cy="2660416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4755363" y="2303867"/>
            <a:ext cx="27052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 cstate="print">
            <a:alphaModFix amt="47000"/>
          </a:blip>
          <a:stretch>
            <a:fillRect/>
          </a:stretch>
        </p:blipFill>
        <p:spPr>
          <a:xfrm rot="-10643014">
            <a:off x="10591229" y="-2012415"/>
            <a:ext cx="3986537" cy="329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4585994" y="6700027"/>
            <a:ext cx="3020007" cy="288768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5357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>
            <a:spLocks noGrp="1"/>
          </p:cNvSpPr>
          <p:nvPr>
            <p:ph type="subTitle" idx="1"/>
          </p:nvPr>
        </p:nvSpPr>
        <p:spPr>
          <a:xfrm>
            <a:off x="960000" y="1967600"/>
            <a:ext cx="10272000" cy="35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 txBox="1">
            <a:spLocks noGrp="1"/>
          </p:cNvSpPr>
          <p:nvPr>
            <p:ph type="ctrTitle"/>
          </p:nvPr>
        </p:nvSpPr>
        <p:spPr>
          <a:xfrm>
            <a:off x="982195" y="497367"/>
            <a:ext cx="10230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pic>
        <p:nvPicPr>
          <p:cNvPr id="380" name="Google Shape;380;p7"/>
          <p:cNvPicPr preferRelativeResize="0"/>
          <p:nvPr/>
        </p:nvPicPr>
        <p:blipFill>
          <a:blip r:embed="rId2" cstate="print">
            <a:alphaModFix amt="47000"/>
          </a:blip>
          <a:stretch>
            <a:fillRect/>
          </a:stretch>
        </p:blipFill>
        <p:spPr>
          <a:xfrm rot="4139108">
            <a:off x="-2289085" y="5267649"/>
            <a:ext cx="3986537" cy="3290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552710" y="4306845"/>
            <a:ext cx="1792479" cy="2660411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1197527" flipH="1">
            <a:off x="11006225" y="5184252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 cstate="print">
            <a:alphaModFix amt="58000"/>
          </a:blip>
          <a:stretch>
            <a:fillRect/>
          </a:stretch>
        </p:blipFill>
        <p:spPr>
          <a:xfrm rot="-9314708">
            <a:off x="-2020675" y="-1699202"/>
            <a:ext cx="2382907" cy="571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876832" y="-1812208"/>
            <a:ext cx="7062136" cy="262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 cstate="print">
            <a:alphaModFix amt="62000"/>
          </a:blip>
          <a:stretch>
            <a:fillRect/>
          </a:stretch>
        </p:blipFill>
        <p:spPr>
          <a:xfrm rot="6551349" flipH="1">
            <a:off x="9991857" y="-1008875"/>
            <a:ext cx="3859827" cy="3457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10896892" y="-610201"/>
            <a:ext cx="1792489" cy="2660436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7"/>
          <p:cNvSpPr/>
          <p:nvPr/>
        </p:nvSpPr>
        <p:spPr>
          <a:xfrm rot="-6477098" flipH="1">
            <a:off x="-5284980" y="-4698794"/>
            <a:ext cx="6165239" cy="9675923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7"/>
          <p:cNvSpPr/>
          <p:nvPr/>
        </p:nvSpPr>
        <p:spPr>
          <a:xfrm rot="-7689947">
            <a:off x="10763101" y="6130722"/>
            <a:ext cx="3019985" cy="28876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40739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 cstate="print">
            <a:alphaModFix amt="74000"/>
          </a:blip>
          <a:stretch>
            <a:fillRect/>
          </a:stretch>
        </p:blipFill>
        <p:spPr>
          <a:xfrm rot="-10162003" flipH="1">
            <a:off x="401491" y="75521"/>
            <a:ext cx="3859828" cy="34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3078823" y="5"/>
            <a:ext cx="81531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 cstate="print">
            <a:alphaModFix amt="58000"/>
          </a:blip>
          <a:stretch>
            <a:fillRect/>
          </a:stretch>
        </p:blipFill>
        <p:spPr>
          <a:xfrm rot="-8962532">
            <a:off x="10071847" y="3136699"/>
            <a:ext cx="1950408" cy="467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 cstate="print">
            <a:alphaModFix amt="62000"/>
          </a:blip>
          <a:stretch>
            <a:fillRect/>
          </a:stretch>
        </p:blipFill>
        <p:spPr>
          <a:xfrm rot="-10162003" flipH="1">
            <a:off x="-1454809" y="-1511679"/>
            <a:ext cx="3859828" cy="345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10725830" y="3454541"/>
            <a:ext cx="3020031" cy="288770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6039" y="4600882"/>
            <a:ext cx="1792489" cy="2660436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10335757" y="-355038"/>
            <a:ext cx="1792479" cy="2660411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405899" y="-445895"/>
            <a:ext cx="596618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585658" y="-4620776"/>
            <a:ext cx="6165251" cy="967593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145372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6730533" y="3476089"/>
            <a:ext cx="4490400" cy="1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6095867" y="2263732"/>
            <a:ext cx="5147200" cy="12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 cstate="print">
            <a:alphaModFix amt="82000"/>
          </a:blip>
          <a:stretch>
            <a:fillRect/>
          </a:stretch>
        </p:blipFill>
        <p:spPr>
          <a:xfrm>
            <a:off x="8664000" y="4775164"/>
            <a:ext cx="4587200" cy="378683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10366596" y="-1357199"/>
            <a:ext cx="3020057" cy="2887729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9993722" y="4701471"/>
            <a:ext cx="1792461" cy="3292896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 cstate="print">
            <a:alphaModFix amt="82000"/>
          </a:blip>
          <a:stretch>
            <a:fillRect/>
          </a:stretch>
        </p:blipFill>
        <p:spPr>
          <a:xfrm rot="-5400005">
            <a:off x="-1461915" y="-1279335"/>
            <a:ext cx="4843833" cy="3998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1738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5618422" y="2245940"/>
            <a:ext cx="4396519" cy="30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-5809801" flipH="1">
            <a:off x="2773191" y="1700123"/>
            <a:ext cx="3859827" cy="34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1109284" y="282473"/>
            <a:ext cx="12770637" cy="4755752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9669922" y="5569474"/>
            <a:ext cx="4396519" cy="3035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10697985" y="5013507"/>
            <a:ext cx="1792489" cy="2660436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4472238" y="-2370304"/>
            <a:ext cx="10141073" cy="37765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633229" y="-1949911"/>
            <a:ext cx="1792475" cy="3292860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9541117" y="6472414"/>
            <a:ext cx="1794449" cy="171582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656999" y="2833907"/>
            <a:ext cx="4515928" cy="7087725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="" xmlns:p14="http://schemas.microsoft.com/office/powerpoint/2010/main" val="97147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425524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 cstate="print">
            <a:alphaModFix amt="74000"/>
          </a:blip>
          <a:stretch>
            <a:fillRect/>
          </a:stretch>
        </p:blipFill>
        <p:spPr>
          <a:xfrm rot="9461196">
            <a:off x="2557329" y="3184157"/>
            <a:ext cx="3859831" cy="345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 cstate="print">
            <a:alphaModFix amt="74000"/>
          </a:blip>
          <a:stretch>
            <a:fillRect/>
          </a:stretch>
        </p:blipFill>
        <p:spPr>
          <a:xfrm rot="1377427">
            <a:off x="6352905" y="1003006"/>
            <a:ext cx="3859835" cy="345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710649" y="0"/>
            <a:ext cx="7735307" cy="6083632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38"/>
          <p:cNvSpPr/>
          <p:nvPr/>
        </p:nvSpPr>
        <p:spPr>
          <a:xfrm>
            <a:off x="-4876800" y="9740233"/>
            <a:ext cx="1056800" cy="1056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98;p32">
            <a:extLst>
              <a:ext uri="{FF2B5EF4-FFF2-40B4-BE49-F238E27FC236}">
                <a16:creationId xmlns:a16="http://schemas.microsoft.com/office/drawing/2014/main" xmlns="" id="{294F4063-1096-4B27-B1EC-200DB9BB7AE0}"/>
              </a:ext>
            </a:extLst>
          </p:cNvPr>
          <p:cNvSpPr txBox="1">
            <a:spLocks/>
          </p:cNvSpPr>
          <p:nvPr/>
        </p:nvSpPr>
        <p:spPr>
          <a:xfrm>
            <a:off x="1533405" y="2731890"/>
            <a:ext cx="9125185" cy="301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55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"/>
              <a:buNone/>
              <a:defRPr sz="60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 defTabSz="1219170">
              <a:buClr>
                <a:srgbClr val="FBB146"/>
              </a:buClr>
              <a:defRPr/>
            </a:pPr>
            <a:r>
              <a:rPr lang="en-US" sz="6600" b="0" kern="0" dirty="0">
                <a:solidFill>
                  <a:schemeClr val="accent5"/>
                </a:solidFill>
                <a:latin typeface="Anton" pitchFamily="2" charset="0"/>
              </a:rPr>
              <a:t>LUYỆN TẬP</a:t>
            </a:r>
            <a:r>
              <a:rPr lang="en-US" sz="9600" kern="0" dirty="0">
                <a:solidFill>
                  <a:schemeClr val="accent6">
                    <a:lumMod val="50000"/>
                  </a:schemeClr>
                </a:solidFill>
                <a:latin typeface="Anton" pitchFamily="2" charset="0"/>
              </a:rPr>
              <a:t/>
            </a:r>
            <a:br>
              <a:rPr lang="en-US" sz="9600" kern="0" dirty="0">
                <a:solidFill>
                  <a:schemeClr val="accent6">
                    <a:lumMod val="50000"/>
                  </a:schemeClr>
                </a:solidFill>
                <a:latin typeface="Anton" pitchFamily="2" charset="0"/>
              </a:rPr>
            </a:br>
            <a:r>
              <a:rPr lang="en-US" sz="8800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8800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Anton" pitchFamily="2" charset="0"/>
              </a:rPr>
              <a:t>OXIDE VÀ ACID</a:t>
            </a:r>
            <a:endParaRPr lang="en-US" sz="9600" kern="0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Anton" pitchFamily="2" charset="0"/>
            </a:endParaRPr>
          </a:p>
        </p:txBody>
      </p:sp>
      <p:sp>
        <p:nvSpPr>
          <p:cNvPr id="7" name="Google Shape;2141;p40">
            <a:extLst>
              <a:ext uri="{FF2B5EF4-FFF2-40B4-BE49-F238E27FC236}">
                <a16:creationId xmlns:a16="http://schemas.microsoft.com/office/drawing/2014/main" xmlns="" id="{333C0B29-5463-421C-A4CA-9F4265B720DD}"/>
              </a:ext>
            </a:extLst>
          </p:cNvPr>
          <p:cNvSpPr txBox="1">
            <a:spLocks/>
          </p:cNvSpPr>
          <p:nvPr/>
        </p:nvSpPr>
        <p:spPr>
          <a:xfrm>
            <a:off x="2387548" y="1810478"/>
            <a:ext cx="7416900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4000" b="1" kern="0" dirty="0">
              <a:solidFill>
                <a:srgbClr val="C00000"/>
              </a:solidFill>
              <a:latin typeface="Oswa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704405" y="950507"/>
            <a:ext cx="91526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Bài 4.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Xem đoạn video clip về hiện tượng mưa acid và thực hiện các yêu cầu sau: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- Nêu nguyên nhân gây hiện tượng mưa acid.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- Liệt kê một số tác hại của mưa acid.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- Hãy đề xuất một số biện pháp hạn chế hiện tượng mưa acid.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pic>
        <p:nvPicPr>
          <p:cNvPr id="3" name="Mưa acid">
            <a:hlinkClick r:id="" action="ppaction://media"/>
            <a:extLst>
              <a:ext uri="{FF2B5EF4-FFF2-40B4-BE49-F238E27FC236}">
                <a16:creationId xmlns:a16="http://schemas.microsoft.com/office/drawing/2014/main" xmlns="" id="{C2C8EFA4-FD00-41C2-9790-ACC368BACE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530" y="995671"/>
            <a:ext cx="9268395" cy="521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10247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750705" y="1129955"/>
            <a:ext cx="506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Nguyên nhân gây hiện tượng mưa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534D01-F1BC-4738-8755-9823705B53F8}"/>
              </a:ext>
            </a:extLst>
          </p:cNvPr>
          <p:cNvSpPr txBox="1"/>
          <p:nvPr/>
        </p:nvSpPr>
        <p:spPr>
          <a:xfrm>
            <a:off x="7033014" y="1936408"/>
            <a:ext cx="4418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Sulfur dioxide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),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nitrogen oxides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(NO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x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)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sinh ra khi đốt các nhiên liệu hóa thạch.</a:t>
            </a:r>
          </a:p>
        </p:txBody>
      </p:sp>
      <p:pic>
        <p:nvPicPr>
          <p:cNvPr id="1026" name="Picture 2" descr="Cách làm sạch SO2 trong công nghiệp nhiệt điện – Hóa Chất Đại Việt">
            <a:extLst>
              <a:ext uri="{FF2B5EF4-FFF2-40B4-BE49-F238E27FC236}">
                <a16:creationId xmlns:a16="http://schemas.microsoft.com/office/drawing/2014/main" xmlns="" id="{3EA1FD87-927E-4C4B-A00E-2392AF0E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7" r="9842"/>
          <a:stretch/>
        </p:blipFill>
        <p:spPr bwMode="auto">
          <a:xfrm>
            <a:off x="604004" y="1991922"/>
            <a:ext cx="6148693" cy="3812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26278-8657-4388-BCAF-A905A5D27F18}"/>
              </a:ext>
            </a:extLst>
          </p:cNvPr>
          <p:cNvSpPr txBox="1"/>
          <p:nvPr/>
        </p:nvSpPr>
        <p:spPr>
          <a:xfrm>
            <a:off x="7033013" y="3429000"/>
            <a:ext cx="4418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Các khí này kết hợp với khí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oxygen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và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nước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tạo ra sulfuric acid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4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),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nitric acid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(HNO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3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E5F723-F59C-423D-A465-5743B1D40506}"/>
              </a:ext>
            </a:extLst>
          </p:cNvPr>
          <p:cNvSpPr txBox="1"/>
          <p:nvPr/>
        </p:nvSpPr>
        <p:spPr>
          <a:xfrm>
            <a:off x="7033013" y="4921592"/>
            <a:ext cx="4418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Các acid này tan vào nước mưa gây ra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mưa acid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549410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750705" y="1129955"/>
            <a:ext cx="305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Oswald" pitchFamily="2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Oswald" pitchFamily="2" charset="0"/>
              </a:rPr>
              <a:t>hại</a:t>
            </a:r>
            <a:r>
              <a:rPr lang="en-US" sz="2800" dirty="0" smtClean="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Oswald" pitchFamily="2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Oswald" pitchFamily="2" charset="0"/>
              </a:rPr>
              <a:t>mưa</a:t>
            </a:r>
            <a:r>
              <a:rPr lang="en-US" sz="2800" dirty="0">
                <a:solidFill>
                  <a:srgbClr val="C00000"/>
                </a:solidFill>
                <a:latin typeface="Oswald" pitchFamily="2" charset="0"/>
              </a:rPr>
              <a:t>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534D01-F1BC-4738-8755-9823705B53F8}"/>
              </a:ext>
            </a:extLst>
          </p:cNvPr>
          <p:cNvSpPr txBox="1"/>
          <p:nvPr/>
        </p:nvSpPr>
        <p:spPr>
          <a:xfrm>
            <a:off x="7420390" y="2636765"/>
            <a:ext cx="4418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Tàn phá môi trường,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ảnh hưởng đến với những sinh vật sống trong đất và trong nước ao hồ</a:t>
            </a:r>
            <a:r>
              <a:rPr lang="en-US"/>
              <a:t>.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26278-8657-4388-BCAF-A905A5D27F18}"/>
              </a:ext>
            </a:extLst>
          </p:cNvPr>
          <p:cNvSpPr txBox="1"/>
          <p:nvPr/>
        </p:nvSpPr>
        <p:spPr>
          <a:xfrm>
            <a:off x="7420390" y="4320102"/>
            <a:ext cx="4418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Phá hủy các công trình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kiến trúc bằng kim loại và đá vôi.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CF1076-5A6F-45ED-901E-8C0D18FA14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569727"/>
            <a:ext cx="2596480" cy="270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4A0EE1-C9CF-4735-B689-38CB1B9B1BA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17"/>
          <a:stretch/>
        </p:blipFill>
        <p:spPr bwMode="auto">
          <a:xfrm>
            <a:off x="356877" y="2580742"/>
            <a:ext cx="3927220" cy="2682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34516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750705" y="1129955"/>
            <a:ext cx="506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Một số biện pháp hạn chế mưa acid.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534D01-F1BC-4738-8755-9823705B53F8}"/>
              </a:ext>
            </a:extLst>
          </p:cNvPr>
          <p:cNvSpPr txBox="1"/>
          <p:nvPr/>
        </p:nvSpPr>
        <p:spPr>
          <a:xfrm>
            <a:off x="7306942" y="3857804"/>
            <a:ext cx="387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Sử dụng năng lượng sạch, năng lượng tái tạo.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F26278-8657-4388-BCAF-A905A5D27F18}"/>
              </a:ext>
            </a:extLst>
          </p:cNvPr>
          <p:cNvSpPr txBox="1"/>
          <p:nvPr/>
        </p:nvSpPr>
        <p:spPr>
          <a:xfrm>
            <a:off x="7306943" y="2676105"/>
            <a:ext cx="3870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- Hạn chế sử dụng nhiên liệu hóa thạch.</a:t>
            </a:r>
          </a:p>
        </p:txBody>
      </p:sp>
      <p:pic>
        <p:nvPicPr>
          <p:cNvPr id="2050" name="Picture 2" descr="Năng Lượng Gió là Gì? Các Loại Tua Bin – Công Suất Tua Bin">
            <a:extLst>
              <a:ext uri="{FF2B5EF4-FFF2-40B4-BE49-F238E27FC236}">
                <a16:creationId xmlns:a16="http://schemas.microsoft.com/office/drawing/2014/main" xmlns="" id="{7A7F2EC3-89CD-44CE-AE73-C41111C49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929"/>
          <a:stretch/>
        </p:blipFill>
        <p:spPr bwMode="auto">
          <a:xfrm>
            <a:off x="715096" y="2022406"/>
            <a:ext cx="5900090" cy="3939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5210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1C6BBD-CD8D-47B5-BA25-9AE97E50C9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8341D9-3B78-467A-9828-B85D230F53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62713"/>
            <a:ext cx="2743200" cy="2492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047D-A6CD-43AB-96F0-683C726B58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18DA7D8E-5D61-4C58-86F7-25479105548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" t="-312" r="1" b="15068"/>
          <a:stretch/>
        </p:blipFill>
        <p:spPr>
          <a:xfrm>
            <a:off x="0" y="-92598"/>
            <a:ext cx="12192000" cy="5359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4545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p40"/>
          <p:cNvSpPr txBox="1">
            <a:spLocks noGrp="1"/>
          </p:cNvSpPr>
          <p:nvPr>
            <p:ph type="ctrTitle" idx="21"/>
          </p:nvPr>
        </p:nvSpPr>
        <p:spPr>
          <a:xfrm>
            <a:off x="2636400" y="294627"/>
            <a:ext cx="5582314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000" b="1">
                <a:solidFill>
                  <a:schemeClr val="tx2">
                    <a:lumMod val="75000"/>
                  </a:schemeClr>
                </a:solidFill>
                <a:latin typeface="Oswald" pitchFamily="2" charset="0"/>
              </a:rPr>
              <a:t>NỘI DUNG</a:t>
            </a:r>
            <a:endParaRPr sz="6000" b="1">
              <a:solidFill>
                <a:schemeClr val="tx2">
                  <a:lumMod val="75000"/>
                </a:schemeClr>
              </a:solidFill>
              <a:latin typeface="Oswald" pitchFamily="2" charset="0"/>
            </a:endParaRPr>
          </a:p>
        </p:txBody>
      </p:sp>
      <p:pic>
        <p:nvPicPr>
          <p:cNvPr id="2145" name="Google Shape;2145;p40"/>
          <p:cNvPicPr preferRelativeResize="0"/>
          <p:nvPr/>
        </p:nvPicPr>
        <p:blipFill>
          <a:blip r:embed="rId3" cstate="print">
            <a:alphaModFix amt="64000"/>
          </a:blip>
          <a:stretch>
            <a:fillRect/>
          </a:stretch>
        </p:blipFill>
        <p:spPr>
          <a:xfrm>
            <a:off x="1013233" y="2135596"/>
            <a:ext cx="1122899" cy="94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40"/>
          <p:cNvPicPr preferRelativeResize="0"/>
          <p:nvPr/>
        </p:nvPicPr>
        <p:blipFill>
          <a:blip r:embed="rId4" cstate="print">
            <a:alphaModFix amt="82000"/>
          </a:blip>
          <a:stretch>
            <a:fillRect/>
          </a:stretch>
        </p:blipFill>
        <p:spPr>
          <a:xfrm>
            <a:off x="1013233" y="3516363"/>
            <a:ext cx="1122899" cy="9445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2" name="Google Shape;2152;p40"/>
          <p:cNvSpPr txBox="1">
            <a:spLocks noGrp="1"/>
          </p:cNvSpPr>
          <p:nvPr>
            <p:ph type="title" idx="5"/>
          </p:nvPr>
        </p:nvSpPr>
        <p:spPr>
          <a:xfrm>
            <a:off x="1271460" y="2301811"/>
            <a:ext cx="717834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swald" pitchFamily="2" charset="0"/>
              </a:rPr>
              <a:t>01</a:t>
            </a:r>
            <a:endParaRPr>
              <a:latin typeface="Oswald" pitchFamily="2" charset="0"/>
            </a:endParaRPr>
          </a:p>
        </p:txBody>
      </p:sp>
      <p:sp>
        <p:nvSpPr>
          <p:cNvPr id="2153" name="Google Shape;2153;p40"/>
          <p:cNvSpPr txBox="1">
            <a:spLocks noGrp="1"/>
          </p:cNvSpPr>
          <p:nvPr>
            <p:ph type="title" idx="6"/>
          </p:nvPr>
        </p:nvSpPr>
        <p:spPr>
          <a:xfrm>
            <a:off x="1193413" y="3699765"/>
            <a:ext cx="762538" cy="77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Oswald" pitchFamily="2" charset="0"/>
              </a:rPr>
              <a:t>02</a:t>
            </a:r>
            <a:endParaRPr>
              <a:latin typeface="Oswald" pitchFamily="2" charset="0"/>
            </a:endParaRPr>
          </a:p>
        </p:txBody>
      </p:sp>
      <p:sp>
        <p:nvSpPr>
          <p:cNvPr id="2162" name="Google Shape;2162;p40"/>
          <p:cNvSpPr txBox="1">
            <a:spLocks noGrp="1"/>
          </p:cNvSpPr>
          <p:nvPr>
            <p:ph type="ctrTitle" idx="17"/>
          </p:nvPr>
        </p:nvSpPr>
        <p:spPr>
          <a:xfrm>
            <a:off x="2395633" y="2222667"/>
            <a:ext cx="3540557" cy="60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/>
            <a:r>
              <a:rPr lang="en" sz="4000">
                <a:latin typeface="Oswald" pitchFamily="2" charset="0"/>
              </a:rPr>
              <a:t>Kiến thức cần nhớ</a:t>
            </a:r>
            <a:endParaRPr sz="4000">
              <a:latin typeface="Oswald" pitchFamily="2" charset="0"/>
            </a:endParaRPr>
          </a:p>
        </p:txBody>
      </p:sp>
      <p:sp>
        <p:nvSpPr>
          <p:cNvPr id="2164" name="Google Shape;2164;p40"/>
          <p:cNvSpPr txBox="1">
            <a:spLocks noGrp="1"/>
          </p:cNvSpPr>
          <p:nvPr>
            <p:ph type="ctrTitle" idx="19"/>
          </p:nvPr>
        </p:nvSpPr>
        <p:spPr>
          <a:xfrm>
            <a:off x="2395633" y="3786285"/>
            <a:ext cx="2116077" cy="60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/>
            <a:r>
              <a:rPr lang="en" sz="4000">
                <a:latin typeface="Oswald" pitchFamily="2" charset="0"/>
              </a:rPr>
              <a:t>L</a:t>
            </a:r>
            <a:r>
              <a:rPr lang="en" sz="4000">
                <a:solidFill>
                  <a:srgbClr val="073763"/>
                </a:solidFill>
                <a:latin typeface="Oswald" pitchFamily="2" charset="0"/>
              </a:rPr>
              <a:t>uyện </a:t>
            </a:r>
            <a:r>
              <a:rPr lang="en" sz="4000">
                <a:latin typeface="Oswald" pitchFamily="2" charset="0"/>
              </a:rPr>
              <a:t>tập</a:t>
            </a:r>
            <a:endParaRPr sz="4000">
              <a:latin typeface="Oswald" pitchFamily="2" charset="0"/>
            </a:endParaRPr>
          </a:p>
        </p:txBody>
      </p:sp>
      <p:pic>
        <p:nvPicPr>
          <p:cNvPr id="17" name="Picture 2" descr="Student Learning Writing - Student Writing Clipart Png Transparent ...">
            <a:extLst>
              <a:ext uri="{FF2B5EF4-FFF2-40B4-BE49-F238E27FC236}">
                <a16:creationId xmlns:a16="http://schemas.microsoft.com/office/drawing/2014/main" xmlns="" id="{37AB6013-3F39-4339-BFF1-216F276E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10" y="2014724"/>
            <a:ext cx="4406868" cy="3543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1" grpId="0"/>
      <p:bldP spid="2152" grpId="0"/>
      <p:bldP spid="2153" grpId="0"/>
      <p:bldP spid="2162" grpId="0"/>
      <p:bldP spid="21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601;p56">
            <a:extLst>
              <a:ext uri="{FF2B5EF4-FFF2-40B4-BE49-F238E27FC236}">
                <a16:creationId xmlns:a16="http://schemas.microsoft.com/office/drawing/2014/main" xmlns="" id="{BBF6FF15-4A52-470F-B74F-10937DB4645D}"/>
              </a:ext>
            </a:extLst>
          </p:cNvPr>
          <p:cNvPicPr preferRelativeResize="0"/>
          <p:nvPr/>
        </p:nvPicPr>
        <p:blipFill>
          <a:blip r:embed="rId3" cstate="print">
            <a:alphaModFix amt="52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253241" flipH="1">
            <a:off x="1422352" y="915184"/>
            <a:ext cx="4091085" cy="7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D559DF-3F43-48A0-BD8A-AC18677D41AE}"/>
              </a:ext>
            </a:extLst>
          </p:cNvPr>
          <p:cNvSpPr txBox="1"/>
          <p:nvPr/>
        </p:nvSpPr>
        <p:spPr>
          <a:xfrm>
            <a:off x="1099457" y="165463"/>
            <a:ext cx="499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I. KIẾN THỨC CẦN NHỚ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9D7DB-8CD8-4C3C-B79E-E3B2E8A1C0CF}"/>
              </a:ext>
            </a:extLst>
          </p:cNvPr>
          <p:cNvSpPr txBox="1"/>
          <p:nvPr/>
        </p:nvSpPr>
        <p:spPr>
          <a:xfrm>
            <a:off x="1720417" y="1054738"/>
            <a:ext cx="382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Tính chất hóa học của oxide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05AA5A-48ED-411E-9A33-C31E877E4B8B}"/>
              </a:ext>
            </a:extLst>
          </p:cNvPr>
          <p:cNvSpPr txBox="1"/>
          <p:nvPr/>
        </p:nvSpPr>
        <p:spPr>
          <a:xfrm>
            <a:off x="2825489" y="4719483"/>
            <a:ext cx="9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874DCE0-7210-4CEF-9478-CE47A8282FE3}"/>
              </a:ext>
            </a:extLst>
          </p:cNvPr>
          <p:cNvSpPr/>
          <p:nvPr/>
        </p:nvSpPr>
        <p:spPr>
          <a:xfrm>
            <a:off x="1393478" y="3631385"/>
            <a:ext cx="2864023" cy="78720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Basic oxide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4257E6F-E4CC-459C-B640-364D61FF257D}"/>
              </a:ext>
            </a:extLst>
          </p:cNvPr>
          <p:cNvSpPr/>
          <p:nvPr/>
        </p:nvSpPr>
        <p:spPr>
          <a:xfrm>
            <a:off x="8145971" y="3631385"/>
            <a:ext cx="2864023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Acidic oxide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89E66C-727E-4120-A34C-5AD1EE2F29B2}"/>
              </a:ext>
            </a:extLst>
          </p:cNvPr>
          <p:cNvSpPr/>
          <p:nvPr/>
        </p:nvSpPr>
        <p:spPr>
          <a:xfrm>
            <a:off x="4762675" y="2028978"/>
            <a:ext cx="286402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Muối + H</a:t>
            </a:r>
            <a:r>
              <a:rPr lang="en-US" sz="4000" b="1" baseline="-25000">
                <a:latin typeface="Oswald" pitchFamily="2" charset="0"/>
              </a:rPr>
              <a:t>2</a:t>
            </a:r>
            <a:r>
              <a:rPr lang="en-US" sz="4000" b="1">
                <a:latin typeface="Oswald" pitchFamily="2" charset="0"/>
              </a:rPr>
              <a:t>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6A06840-7CE2-477B-B24B-6DBD757A4D10}"/>
              </a:ext>
            </a:extLst>
          </p:cNvPr>
          <p:cNvSpPr/>
          <p:nvPr/>
        </p:nvSpPr>
        <p:spPr>
          <a:xfrm>
            <a:off x="5352529" y="3631384"/>
            <a:ext cx="169841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Muối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8D34ABD-3C31-4E6D-9269-73E2968CAA14}"/>
              </a:ext>
            </a:extLst>
          </p:cNvPr>
          <p:cNvSpPr/>
          <p:nvPr/>
        </p:nvSpPr>
        <p:spPr>
          <a:xfrm>
            <a:off x="1976283" y="5538375"/>
            <a:ext cx="1698412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Base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47C8CF1-F78A-413E-9A88-0A1C22CFDD7E}"/>
              </a:ext>
            </a:extLst>
          </p:cNvPr>
          <p:cNvSpPr/>
          <p:nvPr/>
        </p:nvSpPr>
        <p:spPr>
          <a:xfrm>
            <a:off x="8728776" y="5538374"/>
            <a:ext cx="1698412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Acid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8241340-F46F-4519-BAC0-2FEB7947751C}"/>
              </a:ext>
            </a:extLst>
          </p:cNvPr>
          <p:cNvCxnSpPr>
            <a:stCxn id="12" idx="2"/>
            <a:endCxn id="16" idx="0"/>
          </p:cNvCxnSpPr>
          <p:nvPr/>
        </p:nvCxnSpPr>
        <p:spPr>
          <a:xfrm flipH="1">
            <a:off x="2825489" y="4418591"/>
            <a:ext cx="1" cy="1119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C364277E-B0CB-48BD-AA7C-702E0FD33E81}"/>
              </a:ext>
            </a:extLst>
          </p:cNvPr>
          <p:cNvCxnSpPr/>
          <p:nvPr/>
        </p:nvCxnSpPr>
        <p:spPr>
          <a:xfrm flipH="1">
            <a:off x="9577980" y="4418591"/>
            <a:ext cx="1" cy="1119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9F28224-BCF0-4580-908A-C37A4073C0DB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4257501" y="4016105"/>
            <a:ext cx="1095028" cy="88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0AD5D1B-F7DA-420F-8E5D-1A5FC8AACA12}"/>
              </a:ext>
            </a:extLst>
          </p:cNvPr>
          <p:cNvCxnSpPr>
            <a:cxnSpLocks/>
          </p:cNvCxnSpPr>
          <p:nvPr/>
        </p:nvCxnSpPr>
        <p:spPr>
          <a:xfrm flipH="1" flipV="1">
            <a:off x="7050942" y="4016105"/>
            <a:ext cx="1095028" cy="88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B9FA5D4-5392-4BAD-B784-E3186D11D89E}"/>
              </a:ext>
            </a:extLst>
          </p:cNvPr>
          <p:cNvGrpSpPr/>
          <p:nvPr/>
        </p:nvGrpSpPr>
        <p:grpSpPr>
          <a:xfrm>
            <a:off x="2825489" y="2410902"/>
            <a:ext cx="1957706" cy="1220483"/>
            <a:chOff x="2825489" y="2410902"/>
            <a:chExt cx="1957706" cy="122048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0C309D7A-9C3E-42A8-9282-07E32D145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5491" y="2418676"/>
              <a:ext cx="1957704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216FD9B-B1BB-434A-9D4A-07DD939ACB52}"/>
                </a:ext>
              </a:extLst>
            </p:cNvPr>
            <p:cNvCxnSpPr>
              <a:endCxn id="12" idx="0"/>
            </p:cNvCxnSpPr>
            <p:nvPr/>
          </p:nvCxnSpPr>
          <p:spPr>
            <a:xfrm>
              <a:off x="2825489" y="2410902"/>
              <a:ext cx="1" cy="12204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8BAD7C4-2A90-411B-A4B1-2C79D59E2F9C}"/>
              </a:ext>
            </a:extLst>
          </p:cNvPr>
          <p:cNvGrpSpPr/>
          <p:nvPr/>
        </p:nvGrpSpPr>
        <p:grpSpPr>
          <a:xfrm>
            <a:off x="7626700" y="2418676"/>
            <a:ext cx="1953183" cy="1220483"/>
            <a:chOff x="7626700" y="2418676"/>
            <a:chExt cx="1953183" cy="1220483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C6E7E4FD-11C2-4C5C-868E-0701E0491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6700" y="2424518"/>
              <a:ext cx="1951280" cy="11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0B3097C9-019E-4790-9C0C-23218EFEB53F}"/>
                </a:ext>
              </a:extLst>
            </p:cNvPr>
            <p:cNvCxnSpPr/>
            <p:nvPr/>
          </p:nvCxnSpPr>
          <p:spPr>
            <a:xfrm>
              <a:off x="9579882" y="2418676"/>
              <a:ext cx="1" cy="12204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118DAAB-869E-4908-8678-35C1F6248B43}"/>
              </a:ext>
            </a:extLst>
          </p:cNvPr>
          <p:cNvSpPr txBox="1"/>
          <p:nvPr/>
        </p:nvSpPr>
        <p:spPr>
          <a:xfrm>
            <a:off x="2055218" y="4716873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(4)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0A261F7-B14E-4C4D-BAB2-012FECDD19CE}"/>
              </a:ext>
            </a:extLst>
          </p:cNvPr>
          <p:cNvSpPr txBox="1"/>
          <p:nvPr/>
        </p:nvSpPr>
        <p:spPr>
          <a:xfrm>
            <a:off x="9660854" y="4752241"/>
            <a:ext cx="9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7CCC96-61CB-424E-9314-2C4F6465E08F}"/>
              </a:ext>
            </a:extLst>
          </p:cNvPr>
          <p:cNvSpPr txBox="1"/>
          <p:nvPr/>
        </p:nvSpPr>
        <p:spPr>
          <a:xfrm>
            <a:off x="8890583" y="4749631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(5)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50A771B-1B54-4B46-B314-1034034BF350}"/>
              </a:ext>
            </a:extLst>
          </p:cNvPr>
          <p:cNvSpPr txBox="1"/>
          <p:nvPr/>
        </p:nvSpPr>
        <p:spPr>
          <a:xfrm>
            <a:off x="7266880" y="4127286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C621CD2-5CA5-4E74-9E58-22657802435C}"/>
              </a:ext>
            </a:extLst>
          </p:cNvPr>
          <p:cNvSpPr txBox="1"/>
          <p:nvPr/>
        </p:nvSpPr>
        <p:spPr>
          <a:xfrm>
            <a:off x="4471204" y="4134237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(3)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336ACA3-C9EA-4230-AD3B-3301DC7B4AB4}"/>
              </a:ext>
            </a:extLst>
          </p:cNvPr>
          <p:cNvSpPr txBox="1"/>
          <p:nvPr/>
        </p:nvSpPr>
        <p:spPr>
          <a:xfrm>
            <a:off x="3263917" y="2452739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(1)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FC6472-0E7C-4F08-83E2-DCFE75B47C41}"/>
              </a:ext>
            </a:extLst>
          </p:cNvPr>
          <p:cNvSpPr txBox="1"/>
          <p:nvPr/>
        </p:nvSpPr>
        <p:spPr>
          <a:xfrm>
            <a:off x="3080330" y="1853452"/>
            <a:ext cx="110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Acid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C83D7D-6561-4FE8-976E-3CBA30ED686E}"/>
              </a:ext>
            </a:extLst>
          </p:cNvPr>
          <p:cNvSpPr txBox="1"/>
          <p:nvPr/>
        </p:nvSpPr>
        <p:spPr>
          <a:xfrm>
            <a:off x="8324898" y="2448396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(2)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806BF04-8AED-42E6-8B1E-0E91149E883D}"/>
              </a:ext>
            </a:extLst>
          </p:cNvPr>
          <p:cNvSpPr txBox="1"/>
          <p:nvPr/>
        </p:nvSpPr>
        <p:spPr>
          <a:xfrm>
            <a:off x="8141311" y="1849109"/>
            <a:ext cx="110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Base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8CB7940-FEFD-4D8B-A106-6ED73165D460}"/>
              </a:ext>
            </a:extLst>
          </p:cNvPr>
          <p:cNvSpPr txBox="1"/>
          <p:nvPr/>
        </p:nvSpPr>
        <p:spPr>
          <a:xfrm>
            <a:off x="4185053" y="5729692"/>
            <a:ext cx="413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Hãy viết các PTHH minh họa.</a:t>
            </a:r>
          </a:p>
        </p:txBody>
      </p:sp>
    </p:spTree>
    <p:extLst>
      <p:ext uri="{BB962C8B-B14F-4D97-AF65-F5344CB8AC3E}">
        <p14:creationId xmlns="" xmlns:p14="http://schemas.microsoft.com/office/powerpoint/2010/main" val="10600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FF2F51-F1C9-4A94-8283-5803C37440E7}"/>
              </a:ext>
            </a:extLst>
          </p:cNvPr>
          <p:cNvSpPr txBox="1"/>
          <p:nvPr/>
        </p:nvSpPr>
        <p:spPr>
          <a:xfrm>
            <a:off x="7306891" y="4299486"/>
            <a:ext cx="3555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(4) CaO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Ca(OH)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029B1-C3F2-443D-AE6D-7AAF88F0F10D}"/>
              </a:ext>
            </a:extLst>
          </p:cNvPr>
          <p:cNvSpPr txBox="1"/>
          <p:nvPr/>
        </p:nvSpPr>
        <p:spPr>
          <a:xfrm>
            <a:off x="7306891" y="3617003"/>
            <a:ext cx="3309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(3) CaO + 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CaCO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3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CA97B6-09CA-4E3F-A9F1-17EAB4E9393C}"/>
              </a:ext>
            </a:extLst>
          </p:cNvPr>
          <p:cNvSpPr txBox="1"/>
          <p:nvPr/>
        </p:nvSpPr>
        <p:spPr>
          <a:xfrm>
            <a:off x="7306891" y="2281083"/>
            <a:ext cx="409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(1) CaO + 2HCl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CaCl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82705C-D788-475B-B713-9664797E2D25}"/>
              </a:ext>
            </a:extLst>
          </p:cNvPr>
          <p:cNvSpPr txBox="1"/>
          <p:nvPr/>
        </p:nvSpPr>
        <p:spPr>
          <a:xfrm>
            <a:off x="7306891" y="2934520"/>
            <a:ext cx="45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(2) 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Ca(OH)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CaCO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3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95945E-EE68-410D-AA68-151A0B7A55D9}"/>
              </a:ext>
            </a:extLst>
          </p:cNvPr>
          <p:cNvSpPr txBox="1"/>
          <p:nvPr/>
        </p:nvSpPr>
        <p:spPr>
          <a:xfrm>
            <a:off x="7306891" y="4981969"/>
            <a:ext cx="325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(5) 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3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pic>
        <p:nvPicPr>
          <p:cNvPr id="8" name="Google Shape;2601;p56">
            <a:extLst>
              <a:ext uri="{FF2B5EF4-FFF2-40B4-BE49-F238E27FC236}">
                <a16:creationId xmlns:a16="http://schemas.microsoft.com/office/drawing/2014/main" xmlns="" id="{76D20106-A0C5-4B36-B5B5-C60501E7A83E}"/>
              </a:ext>
            </a:extLst>
          </p:cNvPr>
          <p:cNvPicPr preferRelativeResize="0"/>
          <p:nvPr/>
        </p:nvPicPr>
        <p:blipFill>
          <a:blip r:embed="rId3" cstate="print">
            <a:alphaModFix amt="52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253241" flipH="1">
            <a:off x="1422352" y="915184"/>
            <a:ext cx="4091085" cy="7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078AA-A559-45A4-B39B-BB67E7104EE9}"/>
              </a:ext>
            </a:extLst>
          </p:cNvPr>
          <p:cNvSpPr txBox="1"/>
          <p:nvPr/>
        </p:nvSpPr>
        <p:spPr>
          <a:xfrm>
            <a:off x="1099457" y="165463"/>
            <a:ext cx="499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I. KIẾN THỨC CẦN NHỚ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19B5C2-9ACF-4461-B0FE-E57FB53D2D1D}"/>
              </a:ext>
            </a:extLst>
          </p:cNvPr>
          <p:cNvSpPr txBox="1"/>
          <p:nvPr/>
        </p:nvSpPr>
        <p:spPr>
          <a:xfrm>
            <a:off x="1720417" y="1054738"/>
            <a:ext cx="382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Tính chất hóa học của oxide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2348EA9-F5F2-4DBB-B13D-7FBF1319B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13" y="2310020"/>
            <a:ext cx="6713195" cy="330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0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601;p56">
            <a:extLst>
              <a:ext uri="{FF2B5EF4-FFF2-40B4-BE49-F238E27FC236}">
                <a16:creationId xmlns:a16="http://schemas.microsoft.com/office/drawing/2014/main" xmlns="" id="{BBF6FF15-4A52-470F-B74F-10937DB4645D}"/>
              </a:ext>
            </a:extLst>
          </p:cNvPr>
          <p:cNvPicPr preferRelativeResize="0"/>
          <p:nvPr/>
        </p:nvPicPr>
        <p:blipFill>
          <a:blip r:embed="rId3" cstate="print">
            <a:alphaModFix amt="52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253241" flipH="1">
            <a:off x="1422352" y="915184"/>
            <a:ext cx="4091085" cy="7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5D559DF-3F43-48A0-BD8A-AC18677D41AE}"/>
              </a:ext>
            </a:extLst>
          </p:cNvPr>
          <p:cNvSpPr txBox="1"/>
          <p:nvPr/>
        </p:nvSpPr>
        <p:spPr>
          <a:xfrm>
            <a:off x="1099457" y="165463"/>
            <a:ext cx="499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I. KIẾN THỨC CẦN NHỚ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9D7DB-8CD8-4C3C-B79E-E3B2E8A1C0CF}"/>
              </a:ext>
            </a:extLst>
          </p:cNvPr>
          <p:cNvSpPr txBox="1"/>
          <p:nvPr/>
        </p:nvSpPr>
        <p:spPr>
          <a:xfrm>
            <a:off x="1720417" y="1054738"/>
            <a:ext cx="382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Tính chất hóa học của acid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05AA5A-48ED-411E-9A33-C31E877E4B8B}"/>
              </a:ext>
            </a:extLst>
          </p:cNvPr>
          <p:cNvSpPr txBox="1"/>
          <p:nvPr/>
        </p:nvSpPr>
        <p:spPr>
          <a:xfrm>
            <a:off x="6724630" y="4970881"/>
            <a:ext cx="113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Base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874DCE0-7210-4CEF-9478-CE47A8282FE3}"/>
              </a:ext>
            </a:extLst>
          </p:cNvPr>
          <p:cNvSpPr/>
          <p:nvPr/>
        </p:nvSpPr>
        <p:spPr>
          <a:xfrm>
            <a:off x="4622208" y="3374617"/>
            <a:ext cx="2864023" cy="787206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Oswald" pitchFamily="2" charset="0"/>
              </a:rPr>
              <a:t>Acid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A89E66C-727E-4120-A34C-5AD1EE2F29B2}"/>
              </a:ext>
            </a:extLst>
          </p:cNvPr>
          <p:cNvSpPr/>
          <p:nvPr/>
        </p:nvSpPr>
        <p:spPr>
          <a:xfrm>
            <a:off x="8027426" y="4574120"/>
            <a:ext cx="286402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Oswald" pitchFamily="2" charset="0"/>
              </a:rPr>
              <a:t>Muối + H</a:t>
            </a:r>
            <a:r>
              <a:rPr lang="en-US" sz="3200" b="1" baseline="-25000">
                <a:latin typeface="Oswald" pitchFamily="2" charset="0"/>
              </a:rPr>
              <a:t>2</a:t>
            </a:r>
            <a:r>
              <a:rPr lang="en-US" sz="3200" b="1">
                <a:latin typeface="Oswald" pitchFamily="2" charset="0"/>
              </a:rPr>
              <a:t>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8BAD7C4-2A90-411B-A4B1-2C79D59E2F9C}"/>
              </a:ext>
            </a:extLst>
          </p:cNvPr>
          <p:cNvGrpSpPr/>
          <p:nvPr/>
        </p:nvGrpSpPr>
        <p:grpSpPr>
          <a:xfrm>
            <a:off x="4200169" y="2538477"/>
            <a:ext cx="1480108" cy="836140"/>
            <a:chOff x="7626701" y="2424518"/>
            <a:chExt cx="1854047" cy="83614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C6E7E4FD-11C2-4C5C-868E-0701E0491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6701" y="2424518"/>
              <a:ext cx="1854047" cy="11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0B3097C9-019E-4790-9C0C-23218EFEB53F}"/>
                </a:ext>
              </a:extLst>
            </p:cNvPr>
            <p:cNvCxnSpPr>
              <a:cxnSpLocks/>
            </p:cNvCxnSpPr>
            <p:nvPr/>
          </p:nvCxnSpPr>
          <p:spPr>
            <a:xfrm>
              <a:off x="9465168" y="2424518"/>
              <a:ext cx="0" cy="836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0A261F7-B14E-4C4D-BAB2-012FECDD19CE}"/>
              </a:ext>
            </a:extLst>
          </p:cNvPr>
          <p:cNvSpPr txBox="1"/>
          <p:nvPr/>
        </p:nvSpPr>
        <p:spPr>
          <a:xfrm>
            <a:off x="4097913" y="4986440"/>
            <a:ext cx="195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Basic oxide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336ACA3-C9EA-4230-AD3B-3301DC7B4AB4}"/>
              </a:ext>
            </a:extLst>
          </p:cNvPr>
          <p:cNvSpPr txBox="1"/>
          <p:nvPr/>
        </p:nvSpPr>
        <p:spPr>
          <a:xfrm>
            <a:off x="4600194" y="2601073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(1)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FC6472-0E7C-4F08-83E2-DCFE75B47C41}"/>
              </a:ext>
            </a:extLst>
          </p:cNvPr>
          <p:cNvSpPr txBox="1"/>
          <p:nvPr/>
        </p:nvSpPr>
        <p:spPr>
          <a:xfrm>
            <a:off x="4162677" y="2026669"/>
            <a:ext cx="148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Kim loại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C83D7D-6561-4FE8-976E-3CBA30ED686E}"/>
              </a:ext>
            </a:extLst>
          </p:cNvPr>
          <p:cNvSpPr txBox="1"/>
          <p:nvPr/>
        </p:nvSpPr>
        <p:spPr>
          <a:xfrm>
            <a:off x="4669297" y="4436310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(2)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806BF04-8AED-42E6-8B1E-0E91149E883D}"/>
              </a:ext>
            </a:extLst>
          </p:cNvPr>
          <p:cNvSpPr txBox="1"/>
          <p:nvPr/>
        </p:nvSpPr>
        <p:spPr>
          <a:xfrm>
            <a:off x="6547322" y="2041479"/>
            <a:ext cx="1480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+ Quỳ tím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C53C1FD-05AC-4766-97DA-813C261E986B}"/>
              </a:ext>
            </a:extLst>
          </p:cNvPr>
          <p:cNvSpPr txBox="1"/>
          <p:nvPr/>
        </p:nvSpPr>
        <p:spPr>
          <a:xfrm>
            <a:off x="4026077" y="5945797"/>
            <a:ext cx="413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Hãy viết các PTHH minh họa.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A80065D-EA3D-491A-82DA-70BF1D82FC8E}"/>
              </a:ext>
            </a:extLst>
          </p:cNvPr>
          <p:cNvSpPr/>
          <p:nvPr/>
        </p:nvSpPr>
        <p:spPr>
          <a:xfrm>
            <a:off x="1336148" y="2121720"/>
            <a:ext cx="286402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Oswald" pitchFamily="2" charset="0"/>
              </a:rPr>
              <a:t>Muối + H</a:t>
            </a:r>
            <a:r>
              <a:rPr lang="en-US" sz="3200" b="1" baseline="-25000">
                <a:latin typeface="Oswald" pitchFamily="2" charset="0"/>
              </a:rPr>
              <a:t>2</a:t>
            </a:r>
            <a:endParaRPr lang="en-US" sz="3200" b="1">
              <a:latin typeface="Oswald" pitchFamily="2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BC52E76C-42F7-4D37-8049-67D2D3B96317}"/>
              </a:ext>
            </a:extLst>
          </p:cNvPr>
          <p:cNvSpPr/>
          <p:nvPr/>
        </p:nvSpPr>
        <p:spPr>
          <a:xfrm>
            <a:off x="1336148" y="4604046"/>
            <a:ext cx="286402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Oswald" pitchFamily="2" charset="0"/>
              </a:rPr>
              <a:t>Muối + H</a:t>
            </a:r>
            <a:r>
              <a:rPr lang="en-US" sz="3200" b="1" baseline="-25000">
                <a:latin typeface="Oswald" pitchFamily="2" charset="0"/>
              </a:rPr>
              <a:t>2</a:t>
            </a:r>
            <a:r>
              <a:rPr lang="en-US" sz="3200" b="1">
                <a:latin typeface="Oswald" pitchFamily="2" charset="0"/>
              </a:rPr>
              <a:t>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7BB13BE9-DE02-4D44-9BDB-793F21AFF11A}"/>
              </a:ext>
            </a:extLst>
          </p:cNvPr>
          <p:cNvSpPr/>
          <p:nvPr/>
        </p:nvSpPr>
        <p:spPr>
          <a:xfrm>
            <a:off x="8064677" y="2124285"/>
            <a:ext cx="2864023" cy="7694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Oswald" pitchFamily="2" charset="0"/>
              </a:rPr>
              <a:t>Quỳ tím hóa đỏ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45B0C7-4AA6-442F-9423-94A6A94A6C77}"/>
              </a:ext>
            </a:extLst>
          </p:cNvPr>
          <p:cNvSpPr txBox="1"/>
          <p:nvPr/>
        </p:nvSpPr>
        <p:spPr>
          <a:xfrm>
            <a:off x="6953562" y="4447661"/>
            <a:ext cx="667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(3)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9C0CD1E-C35E-4368-8310-F9E4B8712A20}"/>
              </a:ext>
            </a:extLst>
          </p:cNvPr>
          <p:cNvGrpSpPr/>
          <p:nvPr/>
        </p:nvGrpSpPr>
        <p:grpSpPr>
          <a:xfrm flipH="1">
            <a:off x="6572132" y="2549889"/>
            <a:ext cx="1480108" cy="824728"/>
            <a:chOff x="7626701" y="2424518"/>
            <a:chExt cx="1854047" cy="82472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7076E4FC-E17C-41BE-B347-456FCB2D2F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6701" y="2424518"/>
              <a:ext cx="1854047" cy="11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1AFD5D93-8EE0-45B4-91F2-A6E01818FA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65168" y="2424518"/>
              <a:ext cx="0" cy="8247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713A819-27C0-433A-9A8D-96AFD9DB620E}"/>
              </a:ext>
            </a:extLst>
          </p:cNvPr>
          <p:cNvGrpSpPr/>
          <p:nvPr/>
        </p:nvGrpSpPr>
        <p:grpSpPr>
          <a:xfrm flipV="1">
            <a:off x="4200169" y="4160713"/>
            <a:ext cx="1480108" cy="836140"/>
            <a:chOff x="7626701" y="2424518"/>
            <a:chExt cx="1854047" cy="83614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A789C41D-23F6-4BA3-9918-6C8BA0CBAF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6701" y="2424518"/>
              <a:ext cx="1854047" cy="11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21DB984-636C-4FE5-8080-A6B44D72AE18}"/>
                </a:ext>
              </a:extLst>
            </p:cNvPr>
            <p:cNvCxnSpPr>
              <a:cxnSpLocks/>
            </p:cNvCxnSpPr>
            <p:nvPr/>
          </p:nvCxnSpPr>
          <p:spPr>
            <a:xfrm>
              <a:off x="9465168" y="2424518"/>
              <a:ext cx="0" cy="8361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3BD4EFB4-A309-4C0B-A6F8-3787AF132122}"/>
              </a:ext>
            </a:extLst>
          </p:cNvPr>
          <p:cNvGrpSpPr/>
          <p:nvPr/>
        </p:nvGrpSpPr>
        <p:grpSpPr>
          <a:xfrm flipH="1" flipV="1">
            <a:off x="6547318" y="4159972"/>
            <a:ext cx="1480108" cy="824728"/>
            <a:chOff x="7626701" y="2424518"/>
            <a:chExt cx="1854047" cy="824728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9A836A64-007F-4BFA-AF2E-16B3F34443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6701" y="2424518"/>
              <a:ext cx="1854047" cy="11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698F704-6382-4BF4-88F9-140BA44529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65168" y="2424518"/>
              <a:ext cx="0" cy="8247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604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4" grpId="0" animBg="1"/>
      <p:bldP spid="34" grpId="0"/>
      <p:bldP spid="38" grpId="0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029B1-C3F2-443D-AE6D-7AAF88F0F10D}"/>
              </a:ext>
            </a:extLst>
          </p:cNvPr>
          <p:cNvSpPr txBox="1"/>
          <p:nvPr/>
        </p:nvSpPr>
        <p:spPr>
          <a:xfrm>
            <a:off x="7075397" y="4068415"/>
            <a:ext cx="503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(3)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+ 2NaOH  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+ 2H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CA97B6-09CA-4E3F-A9F1-17EAB4E9393C}"/>
              </a:ext>
            </a:extLst>
          </p:cNvPr>
          <p:cNvSpPr txBox="1"/>
          <p:nvPr/>
        </p:nvSpPr>
        <p:spPr>
          <a:xfrm>
            <a:off x="7075397" y="2732495"/>
            <a:ext cx="4097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(1) Mg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MgSO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82705C-D788-475B-B713-9664797E2D25}"/>
              </a:ext>
            </a:extLst>
          </p:cNvPr>
          <p:cNvSpPr txBox="1"/>
          <p:nvPr/>
        </p:nvSpPr>
        <p:spPr>
          <a:xfrm>
            <a:off x="7075397" y="3385932"/>
            <a:ext cx="45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(2) CuO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CuSO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4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pic>
        <p:nvPicPr>
          <p:cNvPr id="8" name="Google Shape;2601;p56">
            <a:extLst>
              <a:ext uri="{FF2B5EF4-FFF2-40B4-BE49-F238E27FC236}">
                <a16:creationId xmlns:a16="http://schemas.microsoft.com/office/drawing/2014/main" xmlns="" id="{76D20106-A0C5-4B36-B5B5-C60501E7A83E}"/>
              </a:ext>
            </a:extLst>
          </p:cNvPr>
          <p:cNvPicPr preferRelativeResize="0"/>
          <p:nvPr/>
        </p:nvPicPr>
        <p:blipFill>
          <a:blip r:embed="rId3" cstate="print">
            <a:alphaModFix amt="52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253241" flipH="1">
            <a:off x="1422352" y="915184"/>
            <a:ext cx="4091085" cy="7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F078AA-A559-45A4-B39B-BB67E7104EE9}"/>
              </a:ext>
            </a:extLst>
          </p:cNvPr>
          <p:cNvSpPr txBox="1"/>
          <p:nvPr/>
        </p:nvSpPr>
        <p:spPr>
          <a:xfrm>
            <a:off x="1099457" y="165463"/>
            <a:ext cx="499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I. KIẾN THỨC CẦN NHỚ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19B5C2-9ACF-4461-B0FE-E57FB53D2D1D}"/>
              </a:ext>
            </a:extLst>
          </p:cNvPr>
          <p:cNvSpPr txBox="1"/>
          <p:nvPr/>
        </p:nvSpPr>
        <p:spPr>
          <a:xfrm>
            <a:off x="1720417" y="1054738"/>
            <a:ext cx="382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Oswald" pitchFamily="2" charset="0"/>
              </a:rPr>
              <a:t>Tính chất hóa học của oxide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FB8A6D-1228-4CF3-A0B9-10F20A99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46" y="2441369"/>
            <a:ext cx="6717833" cy="2656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9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148819" y="990489"/>
            <a:ext cx="10333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Bài 1.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Cho những oxide sau: SO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, CuO, Na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O, CO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. Hãy cho biết những oxide nào tác dụng được với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a. nước?	b. hydrochloric acid (HCl)?	c. sodium hydroxide (NaOH)?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Viết các phương trình hóa học.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A86D8A-12FD-494D-A5E6-C18C06726FF9}"/>
              </a:ext>
            </a:extLst>
          </p:cNvPr>
          <p:cNvSpPr txBox="1"/>
          <p:nvPr/>
        </p:nvSpPr>
        <p:spPr>
          <a:xfrm>
            <a:off x="5876941" y="2581714"/>
            <a:ext cx="95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3BA8B-1E0E-45F0-9C03-68CD613BF425}"/>
              </a:ext>
            </a:extLst>
          </p:cNvPr>
          <p:cNvSpPr txBox="1"/>
          <p:nvPr/>
        </p:nvSpPr>
        <p:spPr>
          <a:xfrm>
            <a:off x="730390" y="3142688"/>
            <a:ext cx="562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a. Tác dụng được với nước: SO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, Na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O, CO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.</a:t>
            </a:r>
            <a:endParaRPr lang="en-US" sz="2800" baseline="-25000">
              <a:solidFill>
                <a:srgbClr val="2C6496"/>
              </a:solidFill>
              <a:latin typeface="Oswal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9AD233-F393-4EAD-8C90-423E44E8B246}"/>
              </a:ext>
            </a:extLst>
          </p:cNvPr>
          <p:cNvSpPr txBox="1"/>
          <p:nvPr/>
        </p:nvSpPr>
        <p:spPr>
          <a:xfrm>
            <a:off x="1920595" y="4521356"/>
            <a:ext cx="313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2N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aOH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B9C936A-3C6B-4E5D-A48D-C9CAC74FDC25}"/>
              </a:ext>
            </a:extLst>
          </p:cNvPr>
          <p:cNvCxnSpPr/>
          <p:nvPr/>
        </p:nvCxnSpPr>
        <p:spPr>
          <a:xfrm>
            <a:off x="6355826" y="3665851"/>
            <a:ext cx="0" cy="2639028"/>
          </a:xfrm>
          <a:prstGeom prst="line">
            <a:avLst/>
          </a:prstGeom>
          <a:ln w="38100">
            <a:solidFill>
              <a:srgbClr val="2C64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3FF28F9-E361-4708-8E85-311F1DF52859}"/>
              </a:ext>
            </a:extLst>
          </p:cNvPr>
          <p:cNvSpPr txBox="1"/>
          <p:nvPr/>
        </p:nvSpPr>
        <p:spPr>
          <a:xfrm>
            <a:off x="6640597" y="3142631"/>
            <a:ext cx="50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b. Tác dụng được với HCl: CuO, Na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O.</a:t>
            </a:r>
            <a:endParaRPr lang="en-US" sz="2800" baseline="-25000">
              <a:solidFill>
                <a:srgbClr val="2C6496"/>
              </a:solidFill>
              <a:latin typeface="Oswa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60ECB75-39C1-40F0-82C5-C4D7EEAECC90}"/>
              </a:ext>
            </a:extLst>
          </p:cNvPr>
          <p:cNvSpPr txBox="1"/>
          <p:nvPr/>
        </p:nvSpPr>
        <p:spPr>
          <a:xfrm>
            <a:off x="6640596" y="4916565"/>
            <a:ext cx="503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c. Tác dụng được với NaOH: SO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, CO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.</a:t>
            </a:r>
            <a:endParaRPr lang="en-US" sz="2800" baseline="-25000">
              <a:solidFill>
                <a:srgbClr val="2C6496"/>
              </a:solidFill>
              <a:latin typeface="Oswald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19BF5E-0412-4036-B338-AF20DD6A4A3F}"/>
              </a:ext>
            </a:extLst>
          </p:cNvPr>
          <p:cNvSpPr txBox="1"/>
          <p:nvPr/>
        </p:nvSpPr>
        <p:spPr>
          <a:xfrm>
            <a:off x="1920595" y="3880064"/>
            <a:ext cx="313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3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A12693-D6C8-415A-8CE1-8BB23DDC6F23}"/>
              </a:ext>
            </a:extLst>
          </p:cNvPr>
          <p:cNvSpPr txBox="1"/>
          <p:nvPr/>
        </p:nvSpPr>
        <p:spPr>
          <a:xfrm>
            <a:off x="1920595" y="5155254"/>
            <a:ext cx="295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3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4C0B853-7637-48DC-B523-4EC0C347926B}"/>
              </a:ext>
            </a:extLst>
          </p:cNvPr>
          <p:cNvSpPr txBox="1"/>
          <p:nvPr/>
        </p:nvSpPr>
        <p:spPr>
          <a:xfrm>
            <a:off x="7321397" y="3794730"/>
            <a:ext cx="367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CuO + 2HCl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CuCl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DC85B60-B011-413D-A57D-8EE508902F29}"/>
              </a:ext>
            </a:extLst>
          </p:cNvPr>
          <p:cNvSpPr txBox="1"/>
          <p:nvPr/>
        </p:nvSpPr>
        <p:spPr>
          <a:xfrm>
            <a:off x="7321397" y="4416266"/>
            <a:ext cx="391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 + 2HCl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2NaCl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5C75D26-4489-4CA8-8BB7-4D76EB6B23AE}"/>
              </a:ext>
            </a:extLst>
          </p:cNvPr>
          <p:cNvSpPr txBox="1"/>
          <p:nvPr/>
        </p:nvSpPr>
        <p:spPr>
          <a:xfrm>
            <a:off x="7321397" y="6086219"/>
            <a:ext cx="424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+ 2NaOH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CO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3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2623D7A-9DC8-4694-8C86-6BCA1E9A73B3}"/>
              </a:ext>
            </a:extLst>
          </p:cNvPr>
          <p:cNvSpPr txBox="1"/>
          <p:nvPr/>
        </p:nvSpPr>
        <p:spPr>
          <a:xfrm>
            <a:off x="7321397" y="5416864"/>
            <a:ext cx="424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+ 2NaOH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SO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3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  <p:bldP spid="20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704406" y="950507"/>
            <a:ext cx="92220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Bài 2.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Hòa tan hoàn toàn 1,55 gam sodium oxide (Na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O) vào nước thì thu được 200 cm</a:t>
            </a:r>
            <a:r>
              <a:rPr lang="en-US" sz="2800" baseline="30000">
                <a:solidFill>
                  <a:srgbClr val="2C6496"/>
                </a:solidFill>
                <a:latin typeface="Oswald" pitchFamily="2" charset="0"/>
              </a:rPr>
              <a:t>3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dung dịch A.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a. Viết phương trình hóa học.</a:t>
            </a:r>
          </a:p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b. Tính nồng độ mol của dung dịch thu được.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A86D8A-12FD-494D-A5E6-C18C06726FF9}"/>
              </a:ext>
            </a:extLst>
          </p:cNvPr>
          <p:cNvSpPr txBox="1"/>
          <p:nvPr/>
        </p:nvSpPr>
        <p:spPr>
          <a:xfrm>
            <a:off x="5836568" y="2930988"/>
            <a:ext cx="95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3BA8B-1E0E-45F0-9C03-68CD613BF425}"/>
              </a:ext>
            </a:extLst>
          </p:cNvPr>
          <p:cNvSpPr txBox="1"/>
          <p:nvPr/>
        </p:nvSpPr>
        <p:spPr>
          <a:xfrm>
            <a:off x="1928487" y="3397537"/>
            <a:ext cx="252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200 cm</a:t>
            </a:r>
            <a:r>
              <a:rPr lang="en-US" sz="2800" baseline="30000">
                <a:solidFill>
                  <a:srgbClr val="2C6496"/>
                </a:solidFill>
                <a:latin typeface="Oswald" pitchFamily="2" charset="0"/>
              </a:rPr>
              <a:t>3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= 0,2 lít.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9AD233-F393-4EAD-8C90-423E44E8B246}"/>
              </a:ext>
            </a:extLst>
          </p:cNvPr>
          <p:cNvSpPr txBox="1"/>
          <p:nvPr/>
        </p:nvSpPr>
        <p:spPr>
          <a:xfrm>
            <a:off x="2150097" y="4059782"/>
            <a:ext cx="313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Na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O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 2N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aOH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6667F4-F6AD-4B89-A44C-FF0A0F048780}"/>
              </a:ext>
            </a:extLst>
          </p:cNvPr>
          <p:cNvSpPr txBox="1"/>
          <p:nvPr/>
        </p:nvSpPr>
        <p:spPr>
          <a:xfrm>
            <a:off x="6967897" y="3429000"/>
            <a:ext cx="42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 Na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O = 1,55 : 62 = 0,025 mol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E697FE-DBF2-47D4-80A6-00D2D98320D7}"/>
              </a:ext>
            </a:extLst>
          </p:cNvPr>
          <p:cNvSpPr txBox="1"/>
          <p:nvPr/>
        </p:nvSpPr>
        <p:spPr>
          <a:xfrm>
            <a:off x="6967896" y="4160070"/>
            <a:ext cx="4780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C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M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NaOH = 0,05 : 0,2 = 0,25 (mol/l)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3D84C8-C768-431D-AECA-D83E64C23DED}"/>
              </a:ext>
            </a:extLst>
          </p:cNvPr>
          <p:cNvSpPr txBox="1"/>
          <p:nvPr/>
        </p:nvSpPr>
        <p:spPr>
          <a:xfrm>
            <a:off x="1704405" y="5384273"/>
            <a:ext cx="439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b. Dung dịch A: dung dịch NaOH.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61420CC-08D7-40B5-8B05-911199C0E23D}"/>
              </a:ext>
            </a:extLst>
          </p:cNvPr>
          <p:cNvGrpSpPr/>
          <p:nvPr/>
        </p:nvGrpSpPr>
        <p:grpSpPr>
          <a:xfrm>
            <a:off x="2150097" y="4665247"/>
            <a:ext cx="3945903" cy="541263"/>
            <a:chOff x="4644378" y="4972085"/>
            <a:chExt cx="3945903" cy="5412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46D22-BED4-43B5-8A68-B361B195C246}"/>
                </a:ext>
              </a:extLst>
            </p:cNvPr>
            <p:cNvSpPr txBox="1"/>
            <p:nvPr/>
          </p:nvSpPr>
          <p:spPr>
            <a:xfrm>
              <a:off x="4644378" y="4990128"/>
              <a:ext cx="980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0,025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BCE19D6-1B5D-4574-B72C-8C1EFB2CFF7D}"/>
                </a:ext>
              </a:extLst>
            </p:cNvPr>
            <p:cNvSpPr txBox="1"/>
            <p:nvPr/>
          </p:nvSpPr>
          <p:spPr>
            <a:xfrm>
              <a:off x="6405594" y="4972085"/>
              <a:ext cx="1203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2C6496"/>
                  </a:solidFill>
                  <a:latin typeface="Oswald" pitchFamily="2" charset="0"/>
                  <a:sym typeface="Wingdings 3" panose="05040102010807070707" pitchFamily="18" charset="2"/>
                </a:rPr>
                <a:t> </a:t>
              </a:r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0,05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8C6CF06-789B-40C3-B077-17B6E655B375}"/>
                </a:ext>
              </a:extLst>
            </p:cNvPr>
            <p:cNvSpPr txBox="1"/>
            <p:nvPr/>
          </p:nvSpPr>
          <p:spPr>
            <a:xfrm>
              <a:off x="7609362" y="4972085"/>
              <a:ext cx="980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(mol)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B9C936A-3C6B-4E5D-A48D-C9CAC74FDC25}"/>
              </a:ext>
            </a:extLst>
          </p:cNvPr>
          <p:cNvCxnSpPr/>
          <p:nvPr/>
        </p:nvCxnSpPr>
        <p:spPr>
          <a:xfrm>
            <a:off x="6351109" y="3715818"/>
            <a:ext cx="0" cy="2639028"/>
          </a:xfrm>
          <a:prstGeom prst="line">
            <a:avLst/>
          </a:prstGeom>
          <a:ln w="38100">
            <a:solidFill>
              <a:srgbClr val="2C64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93614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  <p:bldP spid="20" grpId="0"/>
      <p:bldP spid="22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E1AE61-9357-4A1D-A2CB-6C3CFA8B4E09}"/>
              </a:ext>
            </a:extLst>
          </p:cNvPr>
          <p:cNvSpPr txBox="1"/>
          <p:nvPr/>
        </p:nvSpPr>
        <p:spPr>
          <a:xfrm>
            <a:off x="1589059" y="975339"/>
            <a:ext cx="90138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Bài 3.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Trung hòa hết 200 ml dung dịch HCl 0,2M cần V ml dung dịch NaOH 0,1M.</a:t>
            </a:r>
          </a:p>
          <a:p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a. Viết phương trình hóa học.</a:t>
            </a:r>
          </a:p>
          <a:p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b. Tính giá trị của V.</a:t>
            </a:r>
          </a:p>
          <a:p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	c. Tính nồng độ mol của dung dịch muối sinh ra.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B7AE96-0D94-4B4F-89A9-13AF288A7CB7}"/>
              </a:ext>
            </a:extLst>
          </p:cNvPr>
          <p:cNvSpPr txBox="1"/>
          <p:nvPr/>
        </p:nvSpPr>
        <p:spPr>
          <a:xfrm>
            <a:off x="1099458" y="165463"/>
            <a:ext cx="3356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Oswald" pitchFamily="2" charset="0"/>
              </a:rPr>
              <a:t>II. LUYỆN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A86D8A-12FD-494D-A5E6-C18C06726FF9}"/>
              </a:ext>
            </a:extLst>
          </p:cNvPr>
          <p:cNvSpPr txBox="1"/>
          <p:nvPr/>
        </p:nvSpPr>
        <p:spPr>
          <a:xfrm>
            <a:off x="5675451" y="3242754"/>
            <a:ext cx="95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3BA8B-1E0E-45F0-9C03-68CD613BF425}"/>
              </a:ext>
            </a:extLst>
          </p:cNvPr>
          <p:cNvSpPr txBox="1"/>
          <p:nvPr/>
        </p:nvSpPr>
        <p:spPr>
          <a:xfrm>
            <a:off x="1646402" y="3472367"/>
            <a:ext cx="2356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200 ml = 0,2 lít.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9AD233-F393-4EAD-8C90-423E44E8B246}"/>
              </a:ext>
            </a:extLst>
          </p:cNvPr>
          <p:cNvSpPr txBox="1"/>
          <p:nvPr/>
        </p:nvSpPr>
        <p:spPr>
          <a:xfrm>
            <a:off x="1828267" y="4820112"/>
            <a:ext cx="372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HCl + 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  <a:sym typeface="Wingdings 3" panose="05040102010807070707" pitchFamily="18" charset="2"/>
              </a:rPr>
              <a:t>NaOH  N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aCl + H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2</a:t>
            </a:r>
            <a:r>
              <a:rPr lang="en-US" sz="2800">
                <a:solidFill>
                  <a:srgbClr val="C00000"/>
                </a:solidFill>
                <a:latin typeface="Oswald" pitchFamily="2" charset="0"/>
              </a:rPr>
              <a:t>O</a:t>
            </a:r>
            <a:r>
              <a:rPr lang="en-US" sz="2800" baseline="-25000">
                <a:solidFill>
                  <a:srgbClr val="C00000"/>
                </a:solidFill>
                <a:latin typeface="Oswald" pitchFamily="2" charset="0"/>
              </a:rPr>
              <a:t> </a:t>
            </a:r>
            <a:endParaRPr lang="en-US" sz="2800">
              <a:solidFill>
                <a:srgbClr val="C00000"/>
              </a:solidFill>
              <a:latin typeface="Oswa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A6667F4-F6AD-4B89-A44C-FF0A0F048780}"/>
              </a:ext>
            </a:extLst>
          </p:cNvPr>
          <p:cNvSpPr txBox="1"/>
          <p:nvPr/>
        </p:nvSpPr>
        <p:spPr>
          <a:xfrm>
            <a:off x="1644443" y="4069086"/>
            <a:ext cx="375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 HCl = 0,2 . 0,2 = 0,04 mol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E697FE-DBF2-47D4-80A6-00D2D98320D7}"/>
              </a:ext>
            </a:extLst>
          </p:cNvPr>
          <p:cNvSpPr txBox="1"/>
          <p:nvPr/>
        </p:nvSpPr>
        <p:spPr>
          <a:xfrm>
            <a:off x="6372024" y="3567975"/>
            <a:ext cx="581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b. V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dd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NaOH = 0,04 : 0,1 = 0,4 (lít) = 400 ml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61420CC-08D7-40B5-8B05-911199C0E23D}"/>
              </a:ext>
            </a:extLst>
          </p:cNvPr>
          <p:cNvGrpSpPr/>
          <p:nvPr/>
        </p:nvGrpSpPr>
        <p:grpSpPr>
          <a:xfrm>
            <a:off x="1709159" y="5416831"/>
            <a:ext cx="4445176" cy="523220"/>
            <a:chOff x="4532954" y="4999024"/>
            <a:chExt cx="4445176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446D22-BED4-43B5-8A68-B361B195C246}"/>
                </a:ext>
              </a:extLst>
            </p:cNvPr>
            <p:cNvSpPr txBox="1"/>
            <p:nvPr/>
          </p:nvSpPr>
          <p:spPr>
            <a:xfrm>
              <a:off x="4532954" y="4999024"/>
              <a:ext cx="980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0,04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BCE19D6-1B5D-4574-B72C-8C1EFB2CFF7D}"/>
                </a:ext>
              </a:extLst>
            </p:cNvPr>
            <p:cNvSpPr txBox="1"/>
            <p:nvPr/>
          </p:nvSpPr>
          <p:spPr>
            <a:xfrm>
              <a:off x="5217719" y="4999024"/>
              <a:ext cx="1203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2C6496"/>
                  </a:solidFill>
                  <a:latin typeface="Oswald" pitchFamily="2" charset="0"/>
                  <a:sym typeface="Wingdings 3" panose="05040102010807070707" pitchFamily="18" charset="2"/>
                </a:rPr>
                <a:t> </a:t>
              </a:r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0,04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8C6CF06-789B-40C3-B077-17B6E655B375}"/>
                </a:ext>
              </a:extLst>
            </p:cNvPr>
            <p:cNvSpPr txBox="1"/>
            <p:nvPr/>
          </p:nvSpPr>
          <p:spPr>
            <a:xfrm>
              <a:off x="7997211" y="4999024"/>
              <a:ext cx="980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(mol)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ADF5DD1-7DB6-496F-9E50-C64DAA2F0183}"/>
                </a:ext>
              </a:extLst>
            </p:cNvPr>
            <p:cNvSpPr txBox="1"/>
            <p:nvPr/>
          </p:nvSpPr>
          <p:spPr>
            <a:xfrm>
              <a:off x="6326168" y="4999024"/>
              <a:ext cx="1203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2C6496"/>
                  </a:solidFill>
                  <a:latin typeface="Oswald" pitchFamily="2" charset="0"/>
                  <a:sym typeface="Wingdings 3" panose="05040102010807070707" pitchFamily="18" charset="2"/>
                </a:rPr>
                <a:t> </a:t>
              </a:r>
              <a:r>
                <a:rPr lang="en-US" sz="2800">
                  <a:solidFill>
                    <a:srgbClr val="2C6496"/>
                  </a:solidFill>
                  <a:latin typeface="Oswald" pitchFamily="2" charset="0"/>
                </a:rPr>
                <a:t>0,04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B9C936A-3C6B-4E5D-A48D-C9CAC74FDC25}"/>
              </a:ext>
            </a:extLst>
          </p:cNvPr>
          <p:cNvCxnSpPr>
            <a:cxnSpLocks/>
          </p:cNvCxnSpPr>
          <p:nvPr/>
        </p:nvCxnSpPr>
        <p:spPr>
          <a:xfrm>
            <a:off x="6154336" y="4022543"/>
            <a:ext cx="0" cy="2291059"/>
          </a:xfrm>
          <a:prstGeom prst="line">
            <a:avLst/>
          </a:prstGeom>
          <a:ln w="38100">
            <a:solidFill>
              <a:srgbClr val="2C64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0E3495-8D42-418D-99A8-FFCAA0BE9E55}"/>
              </a:ext>
            </a:extLst>
          </p:cNvPr>
          <p:cNvSpPr txBox="1"/>
          <p:nvPr/>
        </p:nvSpPr>
        <p:spPr>
          <a:xfrm>
            <a:off x="8243495" y="4056694"/>
            <a:ext cx="190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Vậy V = 400.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0DC292-28F3-46BD-B06C-6407B84C1205}"/>
              </a:ext>
            </a:extLst>
          </p:cNvPr>
          <p:cNvSpPr txBox="1"/>
          <p:nvPr/>
        </p:nvSpPr>
        <p:spPr>
          <a:xfrm>
            <a:off x="6372024" y="4724334"/>
            <a:ext cx="453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c. V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dd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 NaCl = V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dd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HCl + V</a:t>
            </a:r>
            <a:r>
              <a:rPr lang="en-US" sz="2800" baseline="-25000">
                <a:solidFill>
                  <a:srgbClr val="2C6496"/>
                </a:solidFill>
                <a:latin typeface="Oswald" pitchFamily="2" charset="0"/>
              </a:rPr>
              <a:t>dd </a:t>
            </a: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NaOH </a:t>
            </a:r>
            <a:br>
              <a:rPr lang="en-US" sz="2800">
                <a:solidFill>
                  <a:srgbClr val="2C6496"/>
                </a:solidFill>
                <a:latin typeface="Oswald" pitchFamily="2" charset="0"/>
              </a:rPr>
            </a:br>
            <a:r>
              <a:rPr lang="en-US" sz="2800">
                <a:solidFill>
                  <a:srgbClr val="2C6496"/>
                </a:solidFill>
                <a:latin typeface="Oswald" pitchFamily="2" charset="0"/>
              </a:rPr>
              <a:t>= 0,2 + 0,4 = 0,6 (lít)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158E11A-04B5-47A5-89DA-C0070718FAFC}"/>
                  </a:ext>
                </a:extLst>
              </p:cNvPr>
              <p:cNvSpPr txBox="1"/>
              <p:nvPr/>
            </p:nvSpPr>
            <p:spPr>
              <a:xfrm>
                <a:off x="6372024" y="5788360"/>
                <a:ext cx="52887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2C6496"/>
                    </a:solidFill>
                    <a:latin typeface="Oswald" pitchFamily="2" charset="0"/>
                  </a:rPr>
                  <a:t>C</a:t>
                </a:r>
                <a:r>
                  <a:rPr lang="en-US" sz="2800" baseline="-25000">
                    <a:solidFill>
                      <a:srgbClr val="2C6496"/>
                    </a:solidFill>
                    <a:latin typeface="Oswald" pitchFamily="2" charset="0"/>
                  </a:rPr>
                  <a:t>M</a:t>
                </a:r>
                <a:r>
                  <a:rPr lang="en-US" sz="2800">
                    <a:solidFill>
                      <a:srgbClr val="2C6496"/>
                    </a:solidFill>
                    <a:latin typeface="Oswald" pitchFamily="2" charset="0"/>
                  </a:rPr>
                  <a:t> NaCl = 0,04 : 0,6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2C649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>
                    <a:solidFill>
                      <a:srgbClr val="2C6496"/>
                    </a:solidFill>
                    <a:latin typeface="Oswald" pitchFamily="2" charset="0"/>
                  </a:rPr>
                  <a:t> 0,067 (mol/l)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158E11A-04B5-47A5-89DA-C0070718F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024" y="5788360"/>
                <a:ext cx="5288701" cy="523220"/>
              </a:xfrm>
              <a:prstGeom prst="rect">
                <a:avLst/>
              </a:prstGeom>
              <a:blipFill>
                <a:blip r:embed="rId3"/>
                <a:stretch>
                  <a:fillRect l="-2304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877573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  <p:bldP spid="20" grpId="0"/>
      <p:bldP spid="22" grpId="0"/>
      <p:bldP spid="24" grpId="0"/>
      <p:bldP spid="18" grpId="0"/>
      <p:bldP spid="23" grpId="0"/>
      <p:bldP spid="30" grpId="0" animBg="1"/>
    </p:bldLst>
  </p:timing>
</p:sld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668</Words>
  <Application>Microsoft Office PowerPoint</Application>
  <PresentationFormat>Custom</PresentationFormat>
  <Paragraphs>117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Aqua Marketing Plan by Slidego</vt:lpstr>
      <vt:lpstr>Slide 1</vt:lpstr>
      <vt:lpstr>NỘI DUNG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Trần</dc:creator>
  <cp:lastModifiedBy>VanEuro</cp:lastModifiedBy>
  <cp:revision>38</cp:revision>
  <dcterms:created xsi:type="dcterms:W3CDTF">2021-07-18T05:13:42Z</dcterms:created>
  <dcterms:modified xsi:type="dcterms:W3CDTF">2021-09-13T06:07:45Z</dcterms:modified>
</cp:coreProperties>
</file>